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9" r:id="rId3"/>
    <p:sldId id="260" r:id="rId4"/>
    <p:sldId id="265" r:id="rId5"/>
    <p:sldId id="266" r:id="rId6"/>
    <p:sldId id="258" r:id="rId7"/>
    <p:sldId id="270" r:id="rId8"/>
    <p:sldId id="267" r:id="rId9"/>
    <p:sldId id="271" r:id="rId10"/>
    <p:sldId id="273" r:id="rId11"/>
    <p:sldId id="268" r:id="rId12"/>
    <p:sldId id="274" r:id="rId13"/>
    <p:sldId id="272" r:id="rId14"/>
    <p:sldId id="269" r:id="rId15"/>
    <p:sldId id="276" r:id="rId16"/>
    <p:sldId id="298" r:id="rId17"/>
    <p:sldId id="296" r:id="rId18"/>
    <p:sldId id="281" r:id="rId19"/>
    <p:sldId id="282" r:id="rId20"/>
    <p:sldId id="284" r:id="rId21"/>
    <p:sldId id="285" r:id="rId22"/>
    <p:sldId id="287" r:id="rId23"/>
    <p:sldId id="288" r:id="rId24"/>
    <p:sldId id="299" r:id="rId25"/>
    <p:sldId id="289" r:id="rId26"/>
    <p:sldId id="290" r:id="rId27"/>
    <p:sldId id="294" r:id="rId28"/>
    <p:sldId id="297" r:id="rId29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Open Sans Extrabold" panose="020B0906030804020204" pitchFamily="34" charset="0"/>
      <p:bold r:id="rId40"/>
      <p:italic r:id="rId41"/>
      <p:boldItalic r:id="rId42"/>
    </p:embeddedFont>
    <p:embeddedFont>
      <p:font typeface="Open Sans Light" panose="020B0306030504020204" pitchFamily="34" charset="0"/>
      <p:regular r:id="rId43"/>
      <p:italic r:id="rId44"/>
    </p:embeddedFont>
    <p:embeddedFont>
      <p:font typeface="Open Sans Semibold" panose="020B0706030804020204" pitchFamily="34" charset="0"/>
      <p:regular r:id="rId45"/>
      <p:bold r:id="rId46"/>
      <p:italic r:id="rId47"/>
      <p:boldItalic r:id="rId48"/>
    </p:embeddedFont>
    <p:embeddedFont>
      <p:font typeface="Trajan Pro" panose="02020502050506020301" charset="0"/>
      <p:regular r:id="rId49"/>
      <p:bold r:id="rId5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3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07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14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2CC5A-2035-42D1-89FF-ED07297C9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B45C7-C9BA-5440-80FD-10FB295E24E2}" type="datetimeFigureOut">
              <a:rPr lang="en-US"/>
              <a:pPr>
                <a:defRPr/>
              </a:pPr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7FE43-70CB-CCFF-DAC0-080E30EDE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4D362-8EC6-32F9-49AF-1A8A7891A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E94A4-822D-8C4C-B268-5041ED5B6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418D8-D1CF-4D9E-A3EB-2048C184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441F7-16CB-D44E-8D00-FAA727AECAA4}" type="datetimeFigureOut">
              <a:rPr lang="en-US"/>
              <a:pPr>
                <a:defRPr/>
              </a:pPr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59454-6DC0-9AD8-03CA-D3136F333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0773F-585A-A43A-42A7-CD4392A96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E5932-B78F-7240-B095-0201AC8BC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29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C2091-03C0-1AF7-186C-E8C7A6C5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8AE5D-60EC-3C44-BC40-BB5DF97C2560}" type="datetimeFigureOut">
              <a:rPr lang="en-US"/>
              <a:pPr>
                <a:defRPr/>
              </a:pPr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347BC-2A0C-F31A-A73B-33D24820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BD75F-D7CD-26FF-D9CC-C8CE803DF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193DF-1212-B048-B1A0-773C18F85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7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EF1E-E76F-CBD7-728E-19842B115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946B6-06D2-464E-B2DD-FA94EF7CA193}" type="datetimeFigureOut">
              <a:rPr lang="en-US"/>
              <a:pPr>
                <a:defRPr/>
              </a:pPr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43ADE-5906-B083-A58F-FC82F76A6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F320C-FAC5-DBF0-BB1B-F84E9DE12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BD405-4140-4E4F-ADB8-5D6EF2160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81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05D85-3AB6-D1D4-2033-273C00E85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EDE76-81B5-3E40-B1DA-FAA93993D5FC}" type="datetimeFigureOut">
              <a:rPr lang="en-US"/>
              <a:pPr>
                <a:defRPr/>
              </a:pPr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CB0A-714E-CB48-6702-2F488F51A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0C13B-4C46-A0D6-3ADD-A2EFB4070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432B1-2827-9649-8266-543EBFD68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0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4AE7B3-FA94-3D03-2B9D-1708767A9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1A14-968A-E042-A2D4-F5C9BA88ACA1}" type="datetimeFigureOut">
              <a:rPr lang="en-US"/>
              <a:pPr>
                <a:defRPr/>
              </a:pPr>
              <a:t>6/30/2023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523E12-1773-5A35-874F-49970C3A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3746BC-18C2-C1C4-EA27-A2096C71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BD811-CD4B-4644-8CD6-4F00B2C88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5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FB2DA30-4CD1-4D0B-3FF4-AA9D46AB3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8A47D-8B2B-3649-B496-BB310A6D98A6}" type="datetimeFigureOut">
              <a:rPr lang="en-US"/>
              <a:pPr>
                <a:defRPr/>
              </a:pPr>
              <a:t>6/30/2023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126583-8104-2034-438C-C3064CBC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EF7067E-5538-244D-F5B3-191E6D96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1DDCF-4E6B-A54E-817E-E0110ED87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26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8544D6-8885-2066-9A72-67EC5904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39415-2D5E-314F-B342-D565A5DDBF59}" type="datetimeFigureOut">
              <a:rPr lang="en-US"/>
              <a:pPr>
                <a:defRPr/>
              </a:pPr>
              <a:t>6/30/2023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0E1B0C-62AF-6597-6487-FE757A80F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7C6DA6-A8C3-D592-CDD6-F48F4B7E2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67EA4-4182-404E-A70A-773AFEE90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27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4A24574-D188-E78A-51EF-FA4BF137B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90256-5B8E-2E4E-8A2B-67E034CE613F}" type="datetimeFigureOut">
              <a:rPr lang="en-US"/>
              <a:pPr>
                <a:defRPr/>
              </a:pPr>
              <a:t>6/30/2023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EED5D45-A31B-7C36-4A7D-0C51032C7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1D69E3-7BC1-6E56-00C4-E8AE0D61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09865-70BF-0248-B4E1-56DAA0A26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3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7547F4-566E-42B7-F5BE-00246A9D3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D9C25-F895-0E45-BE26-A7FB06A47902}" type="datetimeFigureOut">
              <a:rPr lang="en-US"/>
              <a:pPr>
                <a:defRPr/>
              </a:pPr>
              <a:t>6/30/2023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08CFEC-1ACC-BC14-C583-ADBD88055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B49AE2-FBAB-5B3C-01AA-9A9ECFBF3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9B522-6708-BC4D-8DF4-A175C867F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7ACF17-F775-0A3C-AA2B-E1D9EBFB5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394E4-E9E6-9B48-AF78-A80D5B1A6BDC}" type="datetimeFigureOut">
              <a:rPr lang="en-US"/>
              <a:pPr>
                <a:defRPr/>
              </a:pPr>
              <a:t>6/30/2023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284ECB5-ADFD-E372-827B-CD8E1C161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119454-6F60-CC7D-8F3A-A73AF5B7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DD6D0-C97C-4D44-BD88-9C9A0597A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6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810B7A2-1350-BFBF-1EDB-65A90B6445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7F096C2-3AF2-C76A-2453-BD4E23189D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C12C3-95EE-02C0-FAB5-AC80BB72E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5BD2B1-9ADB-5E4C-BC87-A059D4BE843B}" type="datetimeFigureOut">
              <a:rPr lang="en-US"/>
              <a:pPr>
                <a:defRPr/>
              </a:pPr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67B6D-B921-3E68-C202-C6440DA79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0297C-08A3-250E-622F-8201B57B6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319E891-7EC6-424C-86FC-8F5889D7A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1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4">
            <a:extLst>
              <a:ext uri="{FF2B5EF4-FFF2-40B4-BE49-F238E27FC236}">
                <a16:creationId xmlns:a16="http://schemas.microsoft.com/office/drawing/2014/main" id="{901869B6-ECDA-EBB4-BA7E-3E6B2CDD0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>
            <a:extLst>
              <a:ext uri="{FF2B5EF4-FFF2-40B4-BE49-F238E27FC236}">
                <a16:creationId xmlns:a16="http://schemas.microsoft.com/office/drawing/2014/main" id="{9E0227EB-A2E1-E9E1-B133-175F573A4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0"/>
          <a:stretch>
            <a:fillRect/>
          </a:stretch>
        </p:blipFill>
        <p:spPr bwMode="auto">
          <a:xfrm>
            <a:off x="0" y="0"/>
            <a:ext cx="843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16">
            <a:extLst>
              <a:ext uri="{FF2B5EF4-FFF2-40B4-BE49-F238E27FC236}">
                <a16:creationId xmlns:a16="http://schemas.microsoft.com/office/drawing/2014/main" id="{2BC3AC2C-EF60-EDF1-3332-4080A9667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6" t="84326" r="11305"/>
          <a:stretch>
            <a:fillRect/>
          </a:stretch>
        </p:blipFill>
        <p:spPr bwMode="auto">
          <a:xfrm rot="5400000">
            <a:off x="2162175" y="4476750"/>
            <a:ext cx="54498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CC5D87-316A-914A-80B2-8F4F799B4E90}"/>
              </a:ext>
            </a:extLst>
          </p:cNvPr>
          <p:cNvSpPr/>
          <p:nvPr/>
        </p:nvSpPr>
        <p:spPr>
          <a:xfrm>
            <a:off x="5213350" y="360363"/>
            <a:ext cx="915988" cy="64976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340A20-8E9B-C0C4-330F-90B269F6F396}"/>
              </a:ext>
            </a:extLst>
          </p:cNvPr>
          <p:cNvSpPr/>
          <p:nvPr/>
        </p:nvSpPr>
        <p:spPr>
          <a:xfrm>
            <a:off x="1792288" y="360363"/>
            <a:ext cx="3736975" cy="21066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5687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081127-6671-99FB-0FAA-083D55DC845B}"/>
              </a:ext>
            </a:extLst>
          </p:cNvPr>
          <p:cNvSpPr/>
          <p:nvPr/>
        </p:nvSpPr>
        <p:spPr>
          <a:xfrm>
            <a:off x="5362575" y="0"/>
            <a:ext cx="68294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grpSp>
        <p:nvGrpSpPr>
          <p:cNvPr id="11270" name="Group 1">
            <a:extLst>
              <a:ext uri="{FF2B5EF4-FFF2-40B4-BE49-F238E27FC236}">
                <a16:creationId xmlns:a16="http://schemas.microsoft.com/office/drawing/2014/main" id="{B5BF8888-AB43-54D8-91BC-893043F27DFD}"/>
              </a:ext>
            </a:extLst>
          </p:cNvPr>
          <p:cNvGrpSpPr>
            <a:grpSpLocks/>
          </p:cNvGrpSpPr>
          <p:nvPr/>
        </p:nvGrpSpPr>
        <p:grpSpPr bwMode="auto">
          <a:xfrm>
            <a:off x="6175375" y="1157288"/>
            <a:ext cx="5343525" cy="4481512"/>
            <a:chOff x="5955697" y="3637706"/>
            <a:chExt cx="4765849" cy="448122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8B87E8-99DE-432C-0336-4BB716BA0C27}"/>
                </a:ext>
              </a:extLst>
            </p:cNvPr>
            <p:cNvSpPr/>
            <p:nvPr/>
          </p:nvSpPr>
          <p:spPr>
            <a:xfrm>
              <a:off x="6033571" y="3696439"/>
              <a:ext cx="4111713" cy="46987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6E91FA-1797-70C5-1046-6D080FCF997A}"/>
                </a:ext>
              </a:extLst>
            </p:cNvPr>
            <p:cNvSpPr txBox="1"/>
            <p:nvPr/>
          </p:nvSpPr>
          <p:spPr>
            <a:xfrm>
              <a:off x="5955697" y="3637706"/>
              <a:ext cx="4765849" cy="44812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EDUCATION FOR TEACHERS</a:t>
              </a:r>
              <a:endParaRPr lang="en-US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Teachers Law School (TLS)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Monthly Civics Resource Release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ABOTA Foundation Teaching Resources – 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Visit: </a:t>
              </a:r>
              <a:r>
                <a:rPr lang="en-US" sz="2000" b="1" dirty="0" err="1">
                  <a:solidFill>
                    <a:srgbClr val="074162"/>
                  </a:solidFill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teacherspayteachers.com</a:t>
              </a:r>
              <a:r>
                <a:rPr lang="en-US" sz="2000" b="1" dirty="0">
                  <a:solidFill>
                    <a:srgbClr val="074162"/>
                  </a:solidFill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 </a:t>
              </a: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to view the Foundation's library of lesson plans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39BF9BD-046B-FE84-B05F-4274D3EA37D5}"/>
              </a:ext>
            </a:extLst>
          </p:cNvPr>
          <p:cNvSpPr txBox="1"/>
          <p:nvPr/>
        </p:nvSpPr>
        <p:spPr>
          <a:xfrm>
            <a:off x="2916238" y="741363"/>
            <a:ext cx="2854325" cy="1357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</a:t>
            </a:r>
            <a:r>
              <a:rPr lang="en-US" sz="1400" spc="300" baseline="30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</a:t>
            </a:r>
            <a:r>
              <a:rPr lang="en-US" sz="140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BASE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 b="1" spc="100" dirty="0">
              <a:solidFill>
                <a:srgbClr val="074162"/>
              </a:solidFill>
              <a:latin typeface="Trajan Pro" panose="02020502050506020301" pitchFamily="18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spc="100" dirty="0">
                <a:solidFill>
                  <a:srgbClr val="074162"/>
                </a:solidFill>
                <a:latin typeface="Trajan Pro" panose="02020502050506020301" pitchFamily="18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CIVICS EDUCATION</a:t>
            </a:r>
          </a:p>
        </p:txBody>
      </p:sp>
      <p:pic>
        <p:nvPicPr>
          <p:cNvPr id="11272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0F3293FF-7223-16AF-3136-2A1CA8734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5984875"/>
            <a:ext cx="1162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Box 18">
            <a:extLst>
              <a:ext uri="{FF2B5EF4-FFF2-40B4-BE49-F238E27FC236}">
                <a16:creationId xmlns:a16="http://schemas.microsoft.com/office/drawing/2014/main" id="{F88380E0-A435-B3DC-9D55-4DE807485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813" y="6024563"/>
            <a:ext cx="38004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1400">
                <a:solidFill>
                  <a:srgbClr val="07416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Contact </a:t>
            </a:r>
            <a:r>
              <a:rPr lang="en-US" altLang="en-US" sz="1400" b="1">
                <a:solidFill>
                  <a:srgbClr val="074162"/>
                </a:solidFill>
                <a:latin typeface="Open Sans Semibold" panose="020B0606030504020204" pitchFamily="34" charset="0"/>
                <a:cs typeface="Open Sans Semibold" panose="020B0606030504020204" pitchFamily="34" charset="0"/>
              </a:rPr>
              <a:t>foundation@abota.org </a:t>
            </a:r>
            <a:r>
              <a:rPr lang="en-US" altLang="en-US" sz="1400">
                <a:solidFill>
                  <a:srgbClr val="07416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to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1400">
                <a:solidFill>
                  <a:srgbClr val="07416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learn more or schedule a program.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70DA688-8895-B9B7-8376-D61DBA1CD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72" y="1373154"/>
            <a:ext cx="723412" cy="518077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>
            <a:extLst>
              <a:ext uri="{FF2B5EF4-FFF2-40B4-BE49-F238E27FC236}">
                <a16:creationId xmlns:a16="http://schemas.microsoft.com/office/drawing/2014/main" id="{D0FF507C-E28F-DC4E-090D-0429D7EAD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>
            <a:extLst>
              <a:ext uri="{FF2B5EF4-FFF2-40B4-BE49-F238E27FC236}">
                <a16:creationId xmlns:a16="http://schemas.microsoft.com/office/drawing/2014/main" id="{2477CCF9-0A99-EF0E-2BD5-37ACAA962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 r="31464"/>
          <a:stretch>
            <a:fillRect/>
          </a:stretch>
        </p:blipFill>
        <p:spPr bwMode="auto">
          <a:xfrm>
            <a:off x="0" y="0"/>
            <a:ext cx="6935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16">
            <a:extLst>
              <a:ext uri="{FF2B5EF4-FFF2-40B4-BE49-F238E27FC236}">
                <a16:creationId xmlns:a16="http://schemas.microsoft.com/office/drawing/2014/main" id="{9DBE22F3-5FEC-DA5A-08F0-2C4184B53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6" t="84326" r="11305"/>
          <a:stretch>
            <a:fillRect/>
          </a:stretch>
        </p:blipFill>
        <p:spPr bwMode="auto">
          <a:xfrm rot="5400000">
            <a:off x="2162175" y="4476750"/>
            <a:ext cx="54498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E6382C-B4E0-FED7-4440-C8BF7C1C2821}"/>
              </a:ext>
            </a:extLst>
          </p:cNvPr>
          <p:cNvSpPr/>
          <p:nvPr/>
        </p:nvSpPr>
        <p:spPr>
          <a:xfrm>
            <a:off x="5213350" y="360363"/>
            <a:ext cx="915988" cy="6497637"/>
          </a:xfrm>
          <a:prstGeom prst="rect">
            <a:avLst/>
          </a:prstGeom>
          <a:solidFill>
            <a:srgbClr val="E97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235EA0-63D4-1FA6-83F2-7E1DF10172BC}"/>
              </a:ext>
            </a:extLst>
          </p:cNvPr>
          <p:cNvSpPr/>
          <p:nvPr/>
        </p:nvSpPr>
        <p:spPr>
          <a:xfrm>
            <a:off x="1792288" y="360363"/>
            <a:ext cx="3709987" cy="21066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5687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50C818-00AE-DB7F-5792-7723BFD02D81}"/>
              </a:ext>
            </a:extLst>
          </p:cNvPr>
          <p:cNvSpPr/>
          <p:nvPr/>
        </p:nvSpPr>
        <p:spPr>
          <a:xfrm>
            <a:off x="5362575" y="0"/>
            <a:ext cx="68294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grpSp>
        <p:nvGrpSpPr>
          <p:cNvPr id="13318" name="Group 1">
            <a:extLst>
              <a:ext uri="{FF2B5EF4-FFF2-40B4-BE49-F238E27FC236}">
                <a16:creationId xmlns:a16="http://schemas.microsoft.com/office/drawing/2014/main" id="{3A9DFD76-DA4A-3A12-46E1-8916396B0A5B}"/>
              </a:ext>
            </a:extLst>
          </p:cNvPr>
          <p:cNvGrpSpPr>
            <a:grpSpLocks/>
          </p:cNvGrpSpPr>
          <p:nvPr/>
        </p:nvGrpSpPr>
        <p:grpSpPr bwMode="auto">
          <a:xfrm>
            <a:off x="6175375" y="850900"/>
            <a:ext cx="5343525" cy="4864100"/>
            <a:chOff x="5955697" y="3697102"/>
            <a:chExt cx="4765849" cy="48647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DC127B-3377-E350-F8DD-80FFEF927047}"/>
                </a:ext>
              </a:extLst>
            </p:cNvPr>
            <p:cNvSpPr/>
            <p:nvPr/>
          </p:nvSpPr>
          <p:spPr>
            <a:xfrm>
              <a:off x="6033571" y="3697102"/>
              <a:ext cx="4494000" cy="958973"/>
            </a:xfrm>
            <a:prstGeom prst="rect">
              <a:avLst/>
            </a:prstGeom>
            <a:solidFill>
              <a:srgbClr val="E975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DF9B1A-5764-F062-5045-46840A989B52}"/>
                </a:ext>
              </a:extLst>
            </p:cNvPr>
            <p:cNvSpPr txBox="1"/>
            <p:nvPr/>
          </p:nvSpPr>
          <p:spPr>
            <a:xfrm>
              <a:off x="5955697" y="3846346"/>
              <a:ext cx="4765849" cy="471548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EDUCATION FOR LAWYERS </a:t>
              </a:r>
              <a:br>
                <a:rPr lang="en-US" sz="2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2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&amp; LAW STUDENTS</a:t>
              </a:r>
              <a:endParaRPr lang="en-US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Masters in Trial ™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Civility Matters ™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Chapter Driven CLE Programs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Monthly Webinar Series – Free to all in the legal community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ABOTA National Trial College – Coming next in Summer 2024!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1EA0707-3B8D-ADFA-16C9-CC32699E0A13}"/>
              </a:ext>
            </a:extLst>
          </p:cNvPr>
          <p:cNvSpPr txBox="1"/>
          <p:nvPr/>
        </p:nvSpPr>
        <p:spPr>
          <a:xfrm>
            <a:off x="2916238" y="741363"/>
            <a:ext cx="3170237" cy="1327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r>
              <a:rPr lang="en-US" sz="1400" spc="300" baseline="30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ND</a:t>
            </a:r>
            <a:r>
              <a:rPr lang="en-US" sz="140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BASE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 b="1" spc="100" dirty="0">
              <a:solidFill>
                <a:srgbClr val="074162"/>
              </a:solidFill>
              <a:latin typeface="Trajan Pro" panose="02020502050506020301" pitchFamily="18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spc="100" dirty="0">
                <a:solidFill>
                  <a:srgbClr val="074162"/>
                </a:solidFill>
                <a:latin typeface="Trajan Pro" panose="02020502050506020301" pitchFamily="18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PROFESSIONAL</a:t>
            </a:r>
            <a:r>
              <a:rPr lang="en-US" sz="2600" b="1" spc="100" dirty="0">
                <a:solidFill>
                  <a:srgbClr val="074162"/>
                </a:solidFill>
                <a:latin typeface="Trajan Pro" panose="02020502050506020301" pitchFamily="18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EDUCATION</a:t>
            </a:r>
          </a:p>
        </p:txBody>
      </p:sp>
      <p:pic>
        <p:nvPicPr>
          <p:cNvPr id="13320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0A1F4971-4A4C-6ECD-4046-9AE67E97E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5984875"/>
            <a:ext cx="1162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Box 18">
            <a:extLst>
              <a:ext uri="{FF2B5EF4-FFF2-40B4-BE49-F238E27FC236}">
                <a16:creationId xmlns:a16="http://schemas.microsoft.com/office/drawing/2014/main" id="{A6DCF7B3-83D3-C872-EA0A-48F4528EA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813" y="6024563"/>
            <a:ext cx="38004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1400">
                <a:solidFill>
                  <a:srgbClr val="07416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Contact </a:t>
            </a:r>
            <a:r>
              <a:rPr lang="en-US" altLang="en-US" sz="1400" b="1">
                <a:solidFill>
                  <a:srgbClr val="074162"/>
                </a:solidFill>
                <a:latin typeface="Open Sans Semibold" panose="020B0606030504020204" pitchFamily="34" charset="0"/>
                <a:cs typeface="Open Sans Semibold" panose="020B0606030504020204" pitchFamily="34" charset="0"/>
              </a:rPr>
              <a:t>foundation@abota.org </a:t>
            </a:r>
            <a:r>
              <a:rPr lang="en-US" altLang="en-US" sz="1400">
                <a:solidFill>
                  <a:srgbClr val="07416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to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1400">
                <a:solidFill>
                  <a:srgbClr val="07416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learn more or schedule a program.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35F505E-8829-2F1D-D783-940A46082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72" y="1373154"/>
            <a:ext cx="723412" cy="518077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>
            <a:extLst>
              <a:ext uri="{FF2B5EF4-FFF2-40B4-BE49-F238E27FC236}">
                <a16:creationId xmlns:a16="http://schemas.microsoft.com/office/drawing/2014/main" id="{6471DDB1-D5F0-B62B-663C-D9BE876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 r="31464"/>
          <a:stretch>
            <a:fillRect/>
          </a:stretch>
        </p:blipFill>
        <p:spPr bwMode="auto">
          <a:xfrm>
            <a:off x="0" y="0"/>
            <a:ext cx="6935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2">
            <a:extLst>
              <a:ext uri="{FF2B5EF4-FFF2-40B4-BE49-F238E27FC236}">
                <a16:creationId xmlns:a16="http://schemas.microsoft.com/office/drawing/2014/main" id="{2E118668-6123-D008-0E22-EF3536EA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6" t="84326" r="11305"/>
          <a:stretch>
            <a:fillRect/>
          </a:stretch>
        </p:blipFill>
        <p:spPr bwMode="auto">
          <a:xfrm rot="5400000">
            <a:off x="2162175" y="4476750"/>
            <a:ext cx="54498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206653-7A56-A2F5-106C-255044E4F4AC}"/>
              </a:ext>
            </a:extLst>
          </p:cNvPr>
          <p:cNvSpPr/>
          <p:nvPr/>
        </p:nvSpPr>
        <p:spPr>
          <a:xfrm>
            <a:off x="5213350" y="360363"/>
            <a:ext cx="915988" cy="6497637"/>
          </a:xfrm>
          <a:prstGeom prst="rect">
            <a:avLst/>
          </a:prstGeom>
          <a:solidFill>
            <a:srgbClr val="E97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2F0252-3EAA-CD96-3207-F9F4D3595974}"/>
              </a:ext>
            </a:extLst>
          </p:cNvPr>
          <p:cNvSpPr/>
          <p:nvPr/>
        </p:nvSpPr>
        <p:spPr>
          <a:xfrm>
            <a:off x="1792288" y="360363"/>
            <a:ext cx="3709987" cy="21066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5687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0669A1-5870-47FC-4395-DA6891A21098}"/>
              </a:ext>
            </a:extLst>
          </p:cNvPr>
          <p:cNvSpPr/>
          <p:nvPr/>
        </p:nvSpPr>
        <p:spPr>
          <a:xfrm>
            <a:off x="5362575" y="0"/>
            <a:ext cx="68294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grpSp>
        <p:nvGrpSpPr>
          <p:cNvPr id="14342" name="Group 1">
            <a:extLst>
              <a:ext uri="{FF2B5EF4-FFF2-40B4-BE49-F238E27FC236}">
                <a16:creationId xmlns:a16="http://schemas.microsoft.com/office/drawing/2014/main" id="{4AE04674-7BA0-BEDF-3404-441DF5E7FD49}"/>
              </a:ext>
            </a:extLst>
          </p:cNvPr>
          <p:cNvGrpSpPr>
            <a:grpSpLocks/>
          </p:cNvGrpSpPr>
          <p:nvPr/>
        </p:nvGrpSpPr>
        <p:grpSpPr bwMode="auto">
          <a:xfrm>
            <a:off x="6175375" y="850900"/>
            <a:ext cx="5343525" cy="5184775"/>
            <a:chOff x="5955697" y="3697102"/>
            <a:chExt cx="4765849" cy="51848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8AA982-3145-C753-A551-0B9970FB5989}"/>
                </a:ext>
              </a:extLst>
            </p:cNvPr>
            <p:cNvSpPr/>
            <p:nvPr/>
          </p:nvSpPr>
          <p:spPr>
            <a:xfrm>
              <a:off x="6033571" y="3697102"/>
              <a:ext cx="4494000" cy="958869"/>
            </a:xfrm>
            <a:prstGeom prst="rect">
              <a:avLst/>
            </a:prstGeom>
            <a:solidFill>
              <a:srgbClr val="E975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091DD4-5473-A5BF-CA9C-D664FBE266F9}"/>
                </a:ext>
              </a:extLst>
            </p:cNvPr>
            <p:cNvSpPr txBox="1"/>
            <p:nvPr/>
          </p:nvSpPr>
          <p:spPr>
            <a:xfrm>
              <a:off x="5955697" y="3846330"/>
              <a:ext cx="4765849" cy="50356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EDUCATION FOR LAWYERS </a:t>
              </a:r>
              <a:br>
                <a:rPr lang="en-US" sz="2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2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&amp; LAW STUDENTS</a:t>
              </a:r>
              <a:endParaRPr lang="en-US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074162"/>
                  </a:solidFill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2023 - Special Presentations by the ABOTA Foundation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i="1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 More Perfect Jury: Seating a Fair and Diverse Panel </a:t>
              </a: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– April 6, 2023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i="1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The Modern Jury Trial: The Effect of Today’s America on a “Jury of Your Peers” </a:t>
              </a: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– October 5, 2023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280837-8904-47C1-DECF-BA1D2373A0F2}"/>
              </a:ext>
            </a:extLst>
          </p:cNvPr>
          <p:cNvSpPr txBox="1"/>
          <p:nvPr/>
        </p:nvSpPr>
        <p:spPr>
          <a:xfrm>
            <a:off x="2916238" y="741363"/>
            <a:ext cx="3170237" cy="1327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r>
              <a:rPr lang="en-US" sz="1400" spc="300" baseline="30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ND</a:t>
            </a:r>
            <a:r>
              <a:rPr lang="en-US" sz="140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BASE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 b="1" spc="100" dirty="0">
              <a:solidFill>
                <a:srgbClr val="074162"/>
              </a:solidFill>
              <a:latin typeface="Trajan Pro" panose="02020502050506020301" pitchFamily="18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spc="100" dirty="0">
                <a:solidFill>
                  <a:srgbClr val="074162"/>
                </a:solidFill>
                <a:latin typeface="Trajan Pro" panose="02020502050506020301" pitchFamily="18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PROFESSIONAL</a:t>
            </a:r>
            <a:r>
              <a:rPr lang="en-US" sz="2600" b="1" spc="100" dirty="0">
                <a:solidFill>
                  <a:srgbClr val="074162"/>
                </a:solidFill>
                <a:latin typeface="Trajan Pro" panose="02020502050506020301" pitchFamily="18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EDUCATION</a:t>
            </a:r>
          </a:p>
        </p:txBody>
      </p:sp>
      <p:pic>
        <p:nvPicPr>
          <p:cNvPr id="14344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43270DB5-A3B6-0F2B-FDDC-C23EF55AE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5984875"/>
            <a:ext cx="1162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18">
            <a:extLst>
              <a:ext uri="{FF2B5EF4-FFF2-40B4-BE49-F238E27FC236}">
                <a16:creationId xmlns:a16="http://schemas.microsoft.com/office/drawing/2014/main" id="{75E3630C-6BC7-A2E2-91B1-0D2A31D03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813" y="6024563"/>
            <a:ext cx="38004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1400">
                <a:solidFill>
                  <a:srgbClr val="07416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Contact </a:t>
            </a:r>
            <a:r>
              <a:rPr lang="en-US" altLang="en-US" sz="1400" b="1">
                <a:solidFill>
                  <a:srgbClr val="074162"/>
                </a:solidFill>
                <a:latin typeface="Open Sans Semibold" panose="020B0606030504020204" pitchFamily="34" charset="0"/>
                <a:cs typeface="Open Sans Semibold" panose="020B0606030504020204" pitchFamily="34" charset="0"/>
              </a:rPr>
              <a:t>foundation@abota.org </a:t>
            </a:r>
            <a:r>
              <a:rPr lang="en-US" altLang="en-US" sz="1400">
                <a:solidFill>
                  <a:srgbClr val="07416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to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1400">
                <a:solidFill>
                  <a:srgbClr val="07416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learn more or schedule a program.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683ED28-ADB6-4E34-B0E8-8947AC92E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72" y="1373154"/>
            <a:ext cx="723412" cy="518077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>
            <a:extLst>
              <a:ext uri="{FF2B5EF4-FFF2-40B4-BE49-F238E27FC236}">
                <a16:creationId xmlns:a16="http://schemas.microsoft.com/office/drawing/2014/main" id="{1C49293C-C5B3-CB0F-98AF-A48E29293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>
            <a:extLst>
              <a:ext uri="{FF2B5EF4-FFF2-40B4-BE49-F238E27FC236}">
                <a16:creationId xmlns:a16="http://schemas.microsoft.com/office/drawing/2014/main" id="{65E7D950-206A-1781-B55D-77B348E04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5" r="16528"/>
          <a:stretch>
            <a:fillRect/>
          </a:stretch>
        </p:blipFill>
        <p:spPr bwMode="auto">
          <a:xfrm>
            <a:off x="0" y="0"/>
            <a:ext cx="6935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0">
            <a:extLst>
              <a:ext uri="{FF2B5EF4-FFF2-40B4-BE49-F238E27FC236}">
                <a16:creationId xmlns:a16="http://schemas.microsoft.com/office/drawing/2014/main" id="{8202735D-C59C-F789-EF73-C085562CE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6" t="84326" r="20132"/>
          <a:stretch>
            <a:fillRect/>
          </a:stretch>
        </p:blipFill>
        <p:spPr bwMode="auto">
          <a:xfrm rot="5400000">
            <a:off x="2518569" y="4120356"/>
            <a:ext cx="47371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B7F59B-FFD7-AACD-06B8-94393A50A4CE}"/>
              </a:ext>
            </a:extLst>
          </p:cNvPr>
          <p:cNvSpPr/>
          <p:nvPr/>
        </p:nvSpPr>
        <p:spPr>
          <a:xfrm>
            <a:off x="5213350" y="360363"/>
            <a:ext cx="915988" cy="6497637"/>
          </a:xfrm>
          <a:prstGeom prst="rect">
            <a:avLst/>
          </a:prstGeom>
          <a:solidFill>
            <a:srgbClr val="6C4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C7481E-5F1B-BD04-A0CC-64515BC07A1B}"/>
              </a:ext>
            </a:extLst>
          </p:cNvPr>
          <p:cNvSpPr/>
          <p:nvPr/>
        </p:nvSpPr>
        <p:spPr>
          <a:xfrm>
            <a:off x="1792288" y="360363"/>
            <a:ext cx="3709987" cy="21066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5687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935C4-5AA6-FC27-669F-037B460227BD}"/>
              </a:ext>
            </a:extLst>
          </p:cNvPr>
          <p:cNvSpPr/>
          <p:nvPr/>
        </p:nvSpPr>
        <p:spPr>
          <a:xfrm>
            <a:off x="5362575" y="0"/>
            <a:ext cx="68294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B0E01-0FF6-825F-95D7-05BEAFB7CC26}"/>
              </a:ext>
            </a:extLst>
          </p:cNvPr>
          <p:cNvSpPr txBox="1"/>
          <p:nvPr/>
        </p:nvSpPr>
        <p:spPr>
          <a:xfrm>
            <a:off x="2916238" y="741363"/>
            <a:ext cx="3170237" cy="1327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</a:t>
            </a:r>
            <a:r>
              <a:rPr lang="en-US" sz="1400" spc="300" baseline="30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RD</a:t>
            </a:r>
            <a:r>
              <a:rPr lang="en-US" sz="140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BASE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 b="1" spc="100" dirty="0">
              <a:solidFill>
                <a:srgbClr val="074162"/>
              </a:solidFill>
              <a:latin typeface="Trajan Pro" panose="02020502050506020301" pitchFamily="18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spc="100" dirty="0">
                <a:solidFill>
                  <a:srgbClr val="074162"/>
                </a:solidFill>
                <a:latin typeface="Trajan Pro" panose="02020502050506020301" pitchFamily="18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PUBLIC AWARENESS</a:t>
            </a:r>
          </a:p>
        </p:txBody>
      </p:sp>
      <p:pic>
        <p:nvPicPr>
          <p:cNvPr id="1639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AEF825D-8D3F-78A1-A47F-20923F6C9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5984875"/>
            <a:ext cx="1162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Box 18">
            <a:extLst>
              <a:ext uri="{FF2B5EF4-FFF2-40B4-BE49-F238E27FC236}">
                <a16:creationId xmlns:a16="http://schemas.microsoft.com/office/drawing/2014/main" id="{2F07EE40-E300-011F-A10D-8D6BF9B57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813" y="6024563"/>
            <a:ext cx="38004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1400">
                <a:solidFill>
                  <a:srgbClr val="07416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Contact </a:t>
            </a:r>
            <a:r>
              <a:rPr lang="en-US" altLang="en-US" sz="1400" b="1">
                <a:solidFill>
                  <a:srgbClr val="074162"/>
                </a:solidFill>
                <a:latin typeface="Open Sans Semibold" panose="020B0606030504020204" pitchFamily="34" charset="0"/>
                <a:cs typeface="Open Sans Semibold" panose="020B0606030504020204" pitchFamily="34" charset="0"/>
              </a:rPr>
              <a:t>foundation@abota.org </a:t>
            </a:r>
            <a:r>
              <a:rPr lang="en-US" altLang="en-US" sz="1400">
                <a:solidFill>
                  <a:srgbClr val="07416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to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1400">
                <a:solidFill>
                  <a:srgbClr val="07416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learn more or schedule a program.</a:t>
            </a:r>
          </a:p>
        </p:txBody>
      </p:sp>
      <p:grpSp>
        <p:nvGrpSpPr>
          <p:cNvPr id="16394" name="Group 16">
            <a:extLst>
              <a:ext uri="{FF2B5EF4-FFF2-40B4-BE49-F238E27FC236}">
                <a16:creationId xmlns:a16="http://schemas.microsoft.com/office/drawing/2014/main" id="{DC4619E0-AFFA-9330-2168-24EDC415F706}"/>
              </a:ext>
            </a:extLst>
          </p:cNvPr>
          <p:cNvGrpSpPr>
            <a:grpSpLocks/>
          </p:cNvGrpSpPr>
          <p:nvPr/>
        </p:nvGrpSpPr>
        <p:grpSpPr bwMode="auto">
          <a:xfrm>
            <a:off x="6175375" y="1157288"/>
            <a:ext cx="5343525" cy="4441216"/>
            <a:chOff x="5955697" y="3637706"/>
            <a:chExt cx="4765849" cy="444226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F3B2D15-C47C-AF90-0C7B-01E049296B50}"/>
                </a:ext>
              </a:extLst>
            </p:cNvPr>
            <p:cNvSpPr/>
            <p:nvPr/>
          </p:nvSpPr>
          <p:spPr>
            <a:xfrm>
              <a:off x="6033571" y="3696457"/>
              <a:ext cx="3832784" cy="470011"/>
            </a:xfrm>
            <a:prstGeom prst="rect">
              <a:avLst/>
            </a:prstGeom>
            <a:solidFill>
              <a:srgbClr val="6C4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5276FF-61DF-B5BC-0466-E00E96EAAF81}"/>
                </a:ext>
              </a:extLst>
            </p:cNvPr>
            <p:cNvSpPr txBox="1"/>
            <p:nvPr/>
          </p:nvSpPr>
          <p:spPr>
            <a:xfrm>
              <a:off x="5955697" y="3637706"/>
              <a:ext cx="4765849" cy="44422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EDUCATING THE PUBLIC</a:t>
              </a:r>
              <a:endParaRPr lang="en-US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Partnership with Save Our Juries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Partnership with the Center for Strategic and 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International Studies (CSIS)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Juror Appreciation Efforts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DFA9B7E-A014-38D7-0F0B-B850C2291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72" y="1373154"/>
            <a:ext cx="723412" cy="518077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>
            <a:extLst>
              <a:ext uri="{FF2B5EF4-FFF2-40B4-BE49-F238E27FC236}">
                <a16:creationId xmlns:a16="http://schemas.microsoft.com/office/drawing/2014/main" id="{21DDBB87-53FB-EB0A-8E74-49DEFBB5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02154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>
            <a:extLst>
              <a:ext uri="{FF2B5EF4-FFF2-40B4-BE49-F238E27FC236}">
                <a16:creationId xmlns:a16="http://schemas.microsoft.com/office/drawing/2014/main" id="{21DDBB87-53FB-EB0A-8E74-49DEFBB5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1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>
            <a:extLst>
              <a:ext uri="{FF2B5EF4-FFF2-40B4-BE49-F238E27FC236}">
                <a16:creationId xmlns:a16="http://schemas.microsoft.com/office/drawing/2014/main" id="{643BF687-477C-5734-64B6-95A186995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86F23C-9B7D-81D8-C22D-21B791754DAB}"/>
              </a:ext>
            </a:extLst>
          </p:cNvPr>
          <p:cNvSpPr/>
          <p:nvPr/>
        </p:nvSpPr>
        <p:spPr>
          <a:xfrm>
            <a:off x="0" y="4943475"/>
            <a:ext cx="12192000" cy="1914525"/>
          </a:xfrm>
          <a:prstGeom prst="rect">
            <a:avLst/>
          </a:prstGeom>
          <a:solidFill>
            <a:srgbClr val="074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05BF7E-6FB1-38A0-AAA3-59C8FD239841}"/>
              </a:ext>
            </a:extLst>
          </p:cNvPr>
          <p:cNvSpPr/>
          <p:nvPr/>
        </p:nvSpPr>
        <p:spPr>
          <a:xfrm>
            <a:off x="1466850" y="3187700"/>
            <a:ext cx="92583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5687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0DBB6-D5FB-5E53-EA5A-D6A88737149F}"/>
              </a:ext>
            </a:extLst>
          </p:cNvPr>
          <p:cNvSpPr txBox="1"/>
          <p:nvPr/>
        </p:nvSpPr>
        <p:spPr>
          <a:xfrm>
            <a:off x="2138363" y="5487988"/>
            <a:ext cx="2927350" cy="684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ABOTA FOUNDATION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50" b="1" spc="100" dirty="0">
                <a:solidFill>
                  <a:srgbClr val="074162"/>
                </a:solidFill>
                <a:latin typeface="Trajan Pro" panose="02020502050506020301" pitchFamily="18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FELLOWS PROGRAM</a:t>
            </a:r>
          </a:p>
        </p:txBody>
      </p:sp>
      <p:pic>
        <p:nvPicPr>
          <p:cNvPr id="22533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4326A0F9-A3E1-8D96-086B-4070715F7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3917950"/>
            <a:ext cx="23352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8F5F1F6-C76E-1186-1707-2712BDF5DC7C}"/>
              </a:ext>
            </a:extLst>
          </p:cNvPr>
          <p:cNvGrpSpPr>
            <a:grpSpLocks/>
          </p:cNvGrpSpPr>
          <p:nvPr/>
        </p:nvGrpSpPr>
        <p:grpSpPr bwMode="auto">
          <a:xfrm>
            <a:off x="5889625" y="3743325"/>
            <a:ext cx="4416425" cy="3041650"/>
            <a:chOff x="5951709" y="3909951"/>
            <a:chExt cx="4415611" cy="3040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3713E6-4F5B-BCAD-B06B-942B8245681E}"/>
                </a:ext>
              </a:extLst>
            </p:cNvPr>
            <p:cNvSpPr/>
            <p:nvPr/>
          </p:nvSpPr>
          <p:spPr>
            <a:xfrm>
              <a:off x="6034244" y="3957563"/>
              <a:ext cx="4172769" cy="46818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599B88-57BE-E763-F4BD-4CA86F306AE2}"/>
                </a:ext>
              </a:extLst>
            </p:cNvPr>
            <p:cNvSpPr txBox="1"/>
            <p:nvPr/>
          </p:nvSpPr>
          <p:spPr>
            <a:xfrm>
              <a:off x="5951709" y="3909951"/>
              <a:ext cx="4415611" cy="30408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THE FELLOWS PROGRAM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 spc="300" dirty="0">
                <a:solidFill>
                  <a:srgbClr val="0741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Foundation Fellows make an ongoing commitment to education and to the civil justice system by supporting the content and programming that we make available to all Americans. 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>
            <a:extLst>
              <a:ext uri="{FF2B5EF4-FFF2-40B4-BE49-F238E27FC236}">
                <a16:creationId xmlns:a16="http://schemas.microsoft.com/office/drawing/2014/main" id="{096DC832-FBE8-8FBB-00D2-292D2124D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A7D513-B6FA-5770-344D-8728AFA736B3}"/>
              </a:ext>
            </a:extLst>
          </p:cNvPr>
          <p:cNvSpPr/>
          <p:nvPr/>
        </p:nvSpPr>
        <p:spPr>
          <a:xfrm>
            <a:off x="0" y="0"/>
            <a:ext cx="1235075" cy="6858000"/>
          </a:xfrm>
          <a:prstGeom prst="rect">
            <a:avLst/>
          </a:prstGeom>
          <a:solidFill>
            <a:srgbClr val="074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55" name="Picture 11">
            <a:extLst>
              <a:ext uri="{FF2B5EF4-FFF2-40B4-BE49-F238E27FC236}">
                <a16:creationId xmlns:a16="http://schemas.microsoft.com/office/drawing/2014/main" id="{4C7DA11B-7E47-B02E-E16C-5A750692C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6" t="84326" r="11305"/>
          <a:stretch>
            <a:fillRect/>
          </a:stretch>
        </p:blipFill>
        <p:spPr bwMode="auto">
          <a:xfrm rot="-5400000">
            <a:off x="3024188" y="2870200"/>
            <a:ext cx="54498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57340B-E45E-8F00-1F15-E4D5B4DBC434}"/>
              </a:ext>
            </a:extLst>
          </p:cNvPr>
          <p:cNvSpPr/>
          <p:nvPr/>
        </p:nvSpPr>
        <p:spPr>
          <a:xfrm>
            <a:off x="0" y="790575"/>
            <a:ext cx="5449888" cy="5414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5687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grpSp>
        <p:nvGrpSpPr>
          <p:cNvPr id="23557" name="Group 1">
            <a:extLst>
              <a:ext uri="{FF2B5EF4-FFF2-40B4-BE49-F238E27FC236}">
                <a16:creationId xmlns:a16="http://schemas.microsoft.com/office/drawing/2014/main" id="{979228B4-75B4-FD24-F367-142120E6C74E}"/>
              </a:ext>
            </a:extLst>
          </p:cNvPr>
          <p:cNvGrpSpPr>
            <a:grpSpLocks/>
          </p:cNvGrpSpPr>
          <p:nvPr/>
        </p:nvGrpSpPr>
        <p:grpSpPr bwMode="auto">
          <a:xfrm>
            <a:off x="338138" y="2495550"/>
            <a:ext cx="4776787" cy="4041775"/>
            <a:chOff x="5955698" y="3637706"/>
            <a:chExt cx="4778206" cy="404110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D8FBBC-4956-027F-CFD8-64AD1163C118}"/>
                </a:ext>
              </a:extLst>
            </p:cNvPr>
            <p:cNvSpPr/>
            <p:nvPr/>
          </p:nvSpPr>
          <p:spPr>
            <a:xfrm>
              <a:off x="6033508" y="3696434"/>
              <a:ext cx="3328388" cy="46982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D4B0DB-BFD7-2504-ABD5-91BC5EDDAC48}"/>
                </a:ext>
              </a:extLst>
            </p:cNvPr>
            <p:cNvSpPr txBox="1"/>
            <p:nvPr/>
          </p:nvSpPr>
          <p:spPr>
            <a:xfrm>
              <a:off x="5955698" y="3637706"/>
              <a:ext cx="4778206" cy="40411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BECOME A FELLOW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marL="285750" indent="-285750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7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Make a donation of any amount to become a Fellow 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marL="285750" indent="-285750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7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Become a member of the Sustainers Society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marL="285750" indent="-285750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7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Attorneys in Texas may choose to contribute through participation in the Guardian Ad Litem program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pic>
        <p:nvPicPr>
          <p:cNvPr id="23558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DC6C6158-F756-4F27-184C-1D9C8833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58875"/>
            <a:ext cx="14779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4">
            <a:extLst>
              <a:ext uri="{FF2B5EF4-FFF2-40B4-BE49-F238E27FC236}">
                <a16:creationId xmlns:a16="http://schemas.microsoft.com/office/drawing/2014/main" id="{DA9CCF8B-D8A0-9B5C-18AD-70E4D5AF3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538" y="-692150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2B8728-12BB-F211-E6C4-728230B930F7}"/>
              </a:ext>
            </a:extLst>
          </p:cNvPr>
          <p:cNvSpPr txBox="1"/>
          <p:nvPr/>
        </p:nvSpPr>
        <p:spPr>
          <a:xfrm>
            <a:off x="2006600" y="1220788"/>
            <a:ext cx="3240088" cy="771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5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ABOTA FOUNDATION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spc="100" dirty="0">
                <a:solidFill>
                  <a:srgbClr val="074162"/>
                </a:solidFill>
                <a:latin typeface="Trajan Pro" panose="02020502050506020301" pitchFamily="18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FELLOWS PROGRAM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C848B8-258D-A971-904B-5AF67C9928B7}"/>
              </a:ext>
            </a:extLst>
          </p:cNvPr>
          <p:cNvSpPr txBox="1"/>
          <p:nvPr/>
        </p:nvSpPr>
        <p:spPr>
          <a:xfrm>
            <a:off x="6994525" y="6278563"/>
            <a:ext cx="5148263" cy="782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Contact </a:t>
            </a:r>
            <a:r>
              <a:rPr lang="en-US" b="1" dirty="0" err="1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foundation@abota.org</a:t>
            </a:r>
            <a:r>
              <a:rPr lang="en-US" b="1" dirty="0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 learn more.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effectLst>
                <a:outerShdw blurRad="186986" dir="5400000" algn="t" rotWithShape="0">
                  <a:srgbClr val="074162">
                    <a:alpha val="32000"/>
                  </a:srgb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>
            <a:extLst>
              <a:ext uri="{FF2B5EF4-FFF2-40B4-BE49-F238E27FC236}">
                <a16:creationId xmlns:a16="http://schemas.microsoft.com/office/drawing/2014/main" id="{84E1B13F-7F98-33C8-AF3A-5DCB0DFCA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8782E3-8615-AA21-5992-A1C0FD63647E}"/>
              </a:ext>
            </a:extLst>
          </p:cNvPr>
          <p:cNvSpPr/>
          <p:nvPr/>
        </p:nvSpPr>
        <p:spPr>
          <a:xfrm>
            <a:off x="0" y="4943475"/>
            <a:ext cx="12192000" cy="1914525"/>
          </a:xfrm>
          <a:prstGeom prst="rect">
            <a:avLst/>
          </a:prstGeom>
          <a:solidFill>
            <a:srgbClr val="074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3986FB-5B2F-7198-389D-B5FB83B24E42}"/>
              </a:ext>
            </a:extLst>
          </p:cNvPr>
          <p:cNvSpPr/>
          <p:nvPr/>
        </p:nvSpPr>
        <p:spPr>
          <a:xfrm>
            <a:off x="1466850" y="3187700"/>
            <a:ext cx="92583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5687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A9C8D3-6D58-97AE-E601-5DA48D2D0F26}"/>
              </a:ext>
            </a:extLst>
          </p:cNvPr>
          <p:cNvSpPr txBox="1"/>
          <p:nvPr/>
        </p:nvSpPr>
        <p:spPr>
          <a:xfrm>
            <a:off x="2138363" y="5400675"/>
            <a:ext cx="2854325" cy="850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ABOTA FOUNDATION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spc="100" dirty="0">
                <a:solidFill>
                  <a:srgbClr val="074162"/>
                </a:solidFill>
                <a:latin typeface="Trajan Pro" panose="02020502050506020301" pitchFamily="18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WHO WE ARE</a:t>
            </a:r>
          </a:p>
        </p:txBody>
      </p:sp>
      <p:grpSp>
        <p:nvGrpSpPr>
          <p:cNvPr id="4101" name="Group 1">
            <a:extLst>
              <a:ext uri="{FF2B5EF4-FFF2-40B4-BE49-F238E27FC236}">
                <a16:creationId xmlns:a16="http://schemas.microsoft.com/office/drawing/2014/main" id="{19E6E7F5-55CC-3059-E816-F59A298EC6EF}"/>
              </a:ext>
            </a:extLst>
          </p:cNvPr>
          <p:cNvGrpSpPr>
            <a:grpSpLocks/>
          </p:cNvGrpSpPr>
          <p:nvPr/>
        </p:nvGrpSpPr>
        <p:grpSpPr bwMode="auto">
          <a:xfrm>
            <a:off x="5894388" y="3724275"/>
            <a:ext cx="4275137" cy="2684463"/>
            <a:chOff x="5955698" y="3637706"/>
            <a:chExt cx="4275697" cy="268413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F345B6-6281-5FCD-D63C-028426F30F9B}"/>
                </a:ext>
              </a:extLst>
            </p:cNvPr>
            <p:cNvSpPr/>
            <p:nvPr/>
          </p:nvSpPr>
          <p:spPr>
            <a:xfrm>
              <a:off x="6033495" y="3696437"/>
              <a:ext cx="2505403" cy="469842"/>
            </a:xfrm>
            <a:prstGeom prst="rect">
              <a:avLst/>
            </a:prstGeom>
            <a:solidFill>
              <a:srgbClr val="E23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615C39-F56B-0951-A4D5-BA14079FD581}"/>
                </a:ext>
              </a:extLst>
            </p:cNvPr>
            <p:cNvSpPr txBox="1"/>
            <p:nvPr/>
          </p:nvSpPr>
          <p:spPr>
            <a:xfrm>
              <a:off x="5955698" y="3637706"/>
              <a:ext cx="4275697" cy="26841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OUR MISSION</a:t>
              </a:r>
              <a:endParaRPr lang="en-US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The mission of the ABOTA Foundation is to promote and improve the American civil justice system and to preserve the Seventh Amendment right to civil jury trials for future generations.</a:t>
              </a:r>
            </a:p>
          </p:txBody>
        </p:sp>
      </p:grpSp>
      <p:pic>
        <p:nvPicPr>
          <p:cNvPr id="4102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1EDCDF9-99E3-E9AD-3EE7-4DA160485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3830638"/>
            <a:ext cx="2335213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2">
            <a:extLst>
              <a:ext uri="{FF2B5EF4-FFF2-40B4-BE49-F238E27FC236}">
                <a16:creationId xmlns:a16="http://schemas.microsoft.com/office/drawing/2014/main" id="{BBBF3DDE-6664-7644-2809-C49191DDC6B0}"/>
              </a:ext>
            </a:extLst>
          </p:cNvPr>
          <p:cNvGrpSpPr>
            <a:grpSpLocks/>
          </p:cNvGrpSpPr>
          <p:nvPr/>
        </p:nvGrpSpPr>
        <p:grpSpPr bwMode="auto">
          <a:xfrm>
            <a:off x="2763838" y="6272213"/>
            <a:ext cx="9428162" cy="585787"/>
            <a:chOff x="0" y="0"/>
            <a:chExt cx="7337389" cy="352194"/>
          </a:xfrm>
        </p:grpSpPr>
        <p:sp>
          <p:nvSpPr>
            <p:cNvPr id="24612" name="Freeform 3">
              <a:extLst>
                <a:ext uri="{FF2B5EF4-FFF2-40B4-BE49-F238E27FC236}">
                  <a16:creationId xmlns:a16="http://schemas.microsoft.com/office/drawing/2014/main" id="{E3059D00-80FB-14E6-F17B-17EF1C781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337389" cy="352194"/>
            </a:xfrm>
            <a:custGeom>
              <a:avLst/>
              <a:gdLst>
                <a:gd name="T0" fmla="*/ 0 w 7337389"/>
                <a:gd name="T1" fmla="*/ 0 h 352194"/>
                <a:gd name="T2" fmla="*/ 7337389 w 7337389"/>
                <a:gd name="T3" fmla="*/ 0 h 352194"/>
                <a:gd name="T4" fmla="*/ 7337389 w 7337389"/>
                <a:gd name="T5" fmla="*/ 352194 h 352194"/>
                <a:gd name="T6" fmla="*/ 0 w 7337389"/>
                <a:gd name="T7" fmla="*/ 352194 h 352194"/>
                <a:gd name="T8" fmla="*/ 0 w 7337389"/>
                <a:gd name="T9" fmla="*/ 0 h 352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7389" h="352194">
                  <a:moveTo>
                    <a:pt x="0" y="0"/>
                  </a:moveTo>
                  <a:lnTo>
                    <a:pt x="7337389" y="0"/>
                  </a:lnTo>
                  <a:lnTo>
                    <a:pt x="7337389" y="352194"/>
                  </a:lnTo>
                  <a:lnTo>
                    <a:pt x="0" y="352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17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78" name="Group 4">
            <a:extLst>
              <a:ext uri="{FF2B5EF4-FFF2-40B4-BE49-F238E27FC236}">
                <a16:creationId xmlns:a16="http://schemas.microsoft.com/office/drawing/2014/main" id="{D5E3D2CA-A34A-2E63-A8F3-17C9DF0179C6}"/>
              </a:ext>
            </a:extLst>
          </p:cNvPr>
          <p:cNvGrpSpPr>
            <a:grpSpLocks/>
          </p:cNvGrpSpPr>
          <p:nvPr/>
        </p:nvGrpSpPr>
        <p:grpSpPr bwMode="auto">
          <a:xfrm>
            <a:off x="3341688" y="5692775"/>
            <a:ext cx="8850312" cy="585788"/>
            <a:chOff x="0" y="0"/>
            <a:chExt cx="7337389" cy="352194"/>
          </a:xfrm>
        </p:grpSpPr>
        <p:sp>
          <p:nvSpPr>
            <p:cNvPr id="24611" name="Freeform 5">
              <a:extLst>
                <a:ext uri="{FF2B5EF4-FFF2-40B4-BE49-F238E27FC236}">
                  <a16:creationId xmlns:a16="http://schemas.microsoft.com/office/drawing/2014/main" id="{11ED1DEF-8DFB-CAB4-A2A9-E27A31B2A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337389" cy="352194"/>
            </a:xfrm>
            <a:custGeom>
              <a:avLst/>
              <a:gdLst>
                <a:gd name="T0" fmla="*/ 0 w 7337389"/>
                <a:gd name="T1" fmla="*/ 0 h 352194"/>
                <a:gd name="T2" fmla="*/ 7337389 w 7337389"/>
                <a:gd name="T3" fmla="*/ 0 h 352194"/>
                <a:gd name="T4" fmla="*/ 7337389 w 7337389"/>
                <a:gd name="T5" fmla="*/ 352194 h 352194"/>
                <a:gd name="T6" fmla="*/ 0 w 7337389"/>
                <a:gd name="T7" fmla="*/ 352194 h 352194"/>
                <a:gd name="T8" fmla="*/ 0 w 7337389"/>
                <a:gd name="T9" fmla="*/ 0 h 352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7389" h="352194">
                  <a:moveTo>
                    <a:pt x="0" y="0"/>
                  </a:moveTo>
                  <a:lnTo>
                    <a:pt x="7337389" y="0"/>
                  </a:lnTo>
                  <a:lnTo>
                    <a:pt x="7337389" y="352194"/>
                  </a:lnTo>
                  <a:lnTo>
                    <a:pt x="0" y="352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3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79" name="Group 6">
            <a:extLst>
              <a:ext uri="{FF2B5EF4-FFF2-40B4-BE49-F238E27FC236}">
                <a16:creationId xmlns:a16="http://schemas.microsoft.com/office/drawing/2014/main" id="{EEA0A27B-96A6-CF6B-CC84-F10084290EA5}"/>
              </a:ext>
            </a:extLst>
          </p:cNvPr>
          <p:cNvGrpSpPr>
            <a:grpSpLocks/>
          </p:cNvGrpSpPr>
          <p:nvPr/>
        </p:nvGrpSpPr>
        <p:grpSpPr bwMode="auto">
          <a:xfrm>
            <a:off x="4037013" y="5106988"/>
            <a:ext cx="8154987" cy="585787"/>
            <a:chOff x="0" y="0"/>
            <a:chExt cx="7337389" cy="352194"/>
          </a:xfrm>
        </p:grpSpPr>
        <p:sp>
          <p:nvSpPr>
            <p:cNvPr id="24610" name="Freeform 7">
              <a:extLst>
                <a:ext uri="{FF2B5EF4-FFF2-40B4-BE49-F238E27FC236}">
                  <a16:creationId xmlns:a16="http://schemas.microsoft.com/office/drawing/2014/main" id="{923EB57A-282C-BE81-4520-F8AA62FC8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337389" cy="352194"/>
            </a:xfrm>
            <a:custGeom>
              <a:avLst/>
              <a:gdLst>
                <a:gd name="T0" fmla="*/ 0 w 7337389"/>
                <a:gd name="T1" fmla="*/ 0 h 352194"/>
                <a:gd name="T2" fmla="*/ 7337389 w 7337389"/>
                <a:gd name="T3" fmla="*/ 0 h 352194"/>
                <a:gd name="T4" fmla="*/ 7337389 w 7337389"/>
                <a:gd name="T5" fmla="*/ 352194 h 352194"/>
                <a:gd name="T6" fmla="*/ 0 w 7337389"/>
                <a:gd name="T7" fmla="*/ 352194 h 352194"/>
                <a:gd name="T8" fmla="*/ 0 w 7337389"/>
                <a:gd name="T9" fmla="*/ 0 h 352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7389" h="352194">
                  <a:moveTo>
                    <a:pt x="0" y="0"/>
                  </a:moveTo>
                  <a:lnTo>
                    <a:pt x="7337389" y="0"/>
                  </a:lnTo>
                  <a:lnTo>
                    <a:pt x="7337389" y="352194"/>
                  </a:lnTo>
                  <a:lnTo>
                    <a:pt x="0" y="352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5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0" name="Group 8">
            <a:extLst>
              <a:ext uri="{FF2B5EF4-FFF2-40B4-BE49-F238E27FC236}">
                <a16:creationId xmlns:a16="http://schemas.microsoft.com/office/drawing/2014/main" id="{A6087D07-85BE-6F15-A171-FDBAEAA3FEC0}"/>
              </a:ext>
            </a:extLst>
          </p:cNvPr>
          <p:cNvGrpSpPr>
            <a:grpSpLocks/>
          </p:cNvGrpSpPr>
          <p:nvPr/>
        </p:nvGrpSpPr>
        <p:grpSpPr bwMode="auto">
          <a:xfrm>
            <a:off x="4730750" y="4516438"/>
            <a:ext cx="7461250" cy="592137"/>
            <a:chOff x="0" y="0"/>
            <a:chExt cx="7337389" cy="356079"/>
          </a:xfrm>
        </p:grpSpPr>
        <p:sp>
          <p:nvSpPr>
            <p:cNvPr id="24609" name="Freeform 9">
              <a:extLst>
                <a:ext uri="{FF2B5EF4-FFF2-40B4-BE49-F238E27FC236}">
                  <a16:creationId xmlns:a16="http://schemas.microsoft.com/office/drawing/2014/main" id="{C72CC3C4-A23A-A7C9-8CB6-C39C8FF15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337389" cy="356079"/>
            </a:xfrm>
            <a:custGeom>
              <a:avLst/>
              <a:gdLst>
                <a:gd name="T0" fmla="*/ 0 w 7337389"/>
                <a:gd name="T1" fmla="*/ 0 h 356079"/>
                <a:gd name="T2" fmla="*/ 7337389 w 7337389"/>
                <a:gd name="T3" fmla="*/ 0 h 356079"/>
                <a:gd name="T4" fmla="*/ 7337389 w 7337389"/>
                <a:gd name="T5" fmla="*/ 356079 h 356079"/>
                <a:gd name="T6" fmla="*/ 0 w 7337389"/>
                <a:gd name="T7" fmla="*/ 356079 h 356079"/>
                <a:gd name="T8" fmla="*/ 0 w 7337389"/>
                <a:gd name="T9" fmla="*/ 0 h 356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7389" h="356079">
                  <a:moveTo>
                    <a:pt x="0" y="0"/>
                  </a:moveTo>
                  <a:lnTo>
                    <a:pt x="7337389" y="0"/>
                  </a:lnTo>
                  <a:lnTo>
                    <a:pt x="7337389" y="356079"/>
                  </a:lnTo>
                  <a:lnTo>
                    <a:pt x="0" y="356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6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1" name="Group 10">
            <a:extLst>
              <a:ext uri="{FF2B5EF4-FFF2-40B4-BE49-F238E27FC236}">
                <a16:creationId xmlns:a16="http://schemas.microsoft.com/office/drawing/2014/main" id="{7A627C0B-BD3A-3130-6526-97DE744BB699}"/>
              </a:ext>
            </a:extLst>
          </p:cNvPr>
          <p:cNvGrpSpPr>
            <a:grpSpLocks/>
          </p:cNvGrpSpPr>
          <p:nvPr/>
        </p:nvGrpSpPr>
        <p:grpSpPr bwMode="auto">
          <a:xfrm>
            <a:off x="5354638" y="3927475"/>
            <a:ext cx="6837362" cy="587375"/>
            <a:chOff x="0" y="0"/>
            <a:chExt cx="7337389" cy="352194"/>
          </a:xfrm>
        </p:grpSpPr>
        <p:sp>
          <p:nvSpPr>
            <p:cNvPr id="24608" name="Freeform 11">
              <a:extLst>
                <a:ext uri="{FF2B5EF4-FFF2-40B4-BE49-F238E27FC236}">
                  <a16:creationId xmlns:a16="http://schemas.microsoft.com/office/drawing/2014/main" id="{1EF29F0E-7553-8C5D-778A-BA9FC3578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337389" cy="352194"/>
            </a:xfrm>
            <a:custGeom>
              <a:avLst/>
              <a:gdLst>
                <a:gd name="T0" fmla="*/ 0 w 7337389"/>
                <a:gd name="T1" fmla="*/ 0 h 352194"/>
                <a:gd name="T2" fmla="*/ 7337389 w 7337389"/>
                <a:gd name="T3" fmla="*/ 0 h 352194"/>
                <a:gd name="T4" fmla="*/ 7337389 w 7337389"/>
                <a:gd name="T5" fmla="*/ 352194 h 352194"/>
                <a:gd name="T6" fmla="*/ 0 w 7337389"/>
                <a:gd name="T7" fmla="*/ 352194 h 352194"/>
                <a:gd name="T8" fmla="*/ 0 w 7337389"/>
                <a:gd name="T9" fmla="*/ 0 h 352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7389" h="352194">
                  <a:moveTo>
                    <a:pt x="0" y="0"/>
                  </a:moveTo>
                  <a:lnTo>
                    <a:pt x="7337389" y="0"/>
                  </a:lnTo>
                  <a:lnTo>
                    <a:pt x="7337389" y="352194"/>
                  </a:lnTo>
                  <a:lnTo>
                    <a:pt x="0" y="352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7D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2" name="Group 12">
            <a:extLst>
              <a:ext uri="{FF2B5EF4-FFF2-40B4-BE49-F238E27FC236}">
                <a16:creationId xmlns:a16="http://schemas.microsoft.com/office/drawing/2014/main" id="{4D646106-FE20-4F49-61CB-3A0904329B0A}"/>
              </a:ext>
            </a:extLst>
          </p:cNvPr>
          <p:cNvGrpSpPr>
            <a:grpSpLocks/>
          </p:cNvGrpSpPr>
          <p:nvPr/>
        </p:nvGrpSpPr>
        <p:grpSpPr bwMode="auto">
          <a:xfrm>
            <a:off x="5949950" y="3341688"/>
            <a:ext cx="6242050" cy="585787"/>
            <a:chOff x="0" y="0"/>
            <a:chExt cx="7337389" cy="352194"/>
          </a:xfrm>
        </p:grpSpPr>
        <p:sp>
          <p:nvSpPr>
            <p:cNvPr id="24607" name="Freeform 13">
              <a:extLst>
                <a:ext uri="{FF2B5EF4-FFF2-40B4-BE49-F238E27FC236}">
                  <a16:creationId xmlns:a16="http://schemas.microsoft.com/office/drawing/2014/main" id="{9DC3B65C-D9C2-7EC9-B8DB-8B57ACB8A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337389" cy="352194"/>
            </a:xfrm>
            <a:custGeom>
              <a:avLst/>
              <a:gdLst>
                <a:gd name="T0" fmla="*/ 0 w 7337389"/>
                <a:gd name="T1" fmla="*/ 0 h 352194"/>
                <a:gd name="T2" fmla="*/ 7337389 w 7337389"/>
                <a:gd name="T3" fmla="*/ 0 h 352194"/>
                <a:gd name="T4" fmla="*/ 7337389 w 7337389"/>
                <a:gd name="T5" fmla="*/ 352194 h 352194"/>
                <a:gd name="T6" fmla="*/ 0 w 7337389"/>
                <a:gd name="T7" fmla="*/ 352194 h 352194"/>
                <a:gd name="T8" fmla="*/ 0 w 7337389"/>
                <a:gd name="T9" fmla="*/ 0 h 352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7389" h="352194">
                  <a:moveTo>
                    <a:pt x="0" y="0"/>
                  </a:moveTo>
                  <a:lnTo>
                    <a:pt x="7337389" y="0"/>
                  </a:lnTo>
                  <a:lnTo>
                    <a:pt x="7337389" y="352194"/>
                  </a:lnTo>
                  <a:lnTo>
                    <a:pt x="0" y="352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7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3" name="Group 14">
            <a:extLst>
              <a:ext uri="{FF2B5EF4-FFF2-40B4-BE49-F238E27FC236}">
                <a16:creationId xmlns:a16="http://schemas.microsoft.com/office/drawing/2014/main" id="{39708BF5-FEC4-73C2-73CC-22DD0F669442}"/>
              </a:ext>
            </a:extLst>
          </p:cNvPr>
          <p:cNvGrpSpPr>
            <a:grpSpLocks/>
          </p:cNvGrpSpPr>
          <p:nvPr/>
        </p:nvGrpSpPr>
        <p:grpSpPr bwMode="auto">
          <a:xfrm>
            <a:off x="6473825" y="2755900"/>
            <a:ext cx="5718175" cy="585788"/>
            <a:chOff x="0" y="0"/>
            <a:chExt cx="7337389" cy="352194"/>
          </a:xfrm>
        </p:grpSpPr>
        <p:sp>
          <p:nvSpPr>
            <p:cNvPr id="24606" name="Freeform 15">
              <a:extLst>
                <a:ext uri="{FF2B5EF4-FFF2-40B4-BE49-F238E27FC236}">
                  <a16:creationId xmlns:a16="http://schemas.microsoft.com/office/drawing/2014/main" id="{69C32DEF-D773-4841-8093-6095F6CE0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337389" cy="352194"/>
            </a:xfrm>
            <a:custGeom>
              <a:avLst/>
              <a:gdLst>
                <a:gd name="T0" fmla="*/ 0 w 7337389"/>
                <a:gd name="T1" fmla="*/ 0 h 352194"/>
                <a:gd name="T2" fmla="*/ 7337389 w 7337389"/>
                <a:gd name="T3" fmla="*/ 0 h 352194"/>
                <a:gd name="T4" fmla="*/ 7337389 w 7337389"/>
                <a:gd name="T5" fmla="*/ 352194 h 352194"/>
                <a:gd name="T6" fmla="*/ 0 w 7337389"/>
                <a:gd name="T7" fmla="*/ 352194 h 352194"/>
                <a:gd name="T8" fmla="*/ 0 w 7337389"/>
                <a:gd name="T9" fmla="*/ 0 h 352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7389" h="352194">
                  <a:moveTo>
                    <a:pt x="0" y="0"/>
                  </a:moveTo>
                  <a:lnTo>
                    <a:pt x="7337389" y="0"/>
                  </a:lnTo>
                  <a:lnTo>
                    <a:pt x="7337389" y="352194"/>
                  </a:lnTo>
                  <a:lnTo>
                    <a:pt x="0" y="352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9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4" name="Group 16">
            <a:extLst>
              <a:ext uri="{FF2B5EF4-FFF2-40B4-BE49-F238E27FC236}">
                <a16:creationId xmlns:a16="http://schemas.microsoft.com/office/drawing/2014/main" id="{19A4BAC5-3745-9C2F-1F8F-2E0B9C1161F7}"/>
              </a:ext>
            </a:extLst>
          </p:cNvPr>
          <p:cNvGrpSpPr>
            <a:grpSpLocks/>
          </p:cNvGrpSpPr>
          <p:nvPr/>
        </p:nvGrpSpPr>
        <p:grpSpPr bwMode="auto">
          <a:xfrm>
            <a:off x="6951663" y="2170113"/>
            <a:ext cx="5240337" cy="585787"/>
            <a:chOff x="0" y="0"/>
            <a:chExt cx="7337389" cy="352194"/>
          </a:xfrm>
        </p:grpSpPr>
        <p:sp>
          <p:nvSpPr>
            <p:cNvPr id="24605" name="Freeform 17">
              <a:extLst>
                <a:ext uri="{FF2B5EF4-FFF2-40B4-BE49-F238E27FC236}">
                  <a16:creationId xmlns:a16="http://schemas.microsoft.com/office/drawing/2014/main" id="{EE1AB4D2-CBBF-FA9D-668E-DE1E7EF39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337389" cy="352194"/>
            </a:xfrm>
            <a:custGeom>
              <a:avLst/>
              <a:gdLst>
                <a:gd name="T0" fmla="*/ 0 w 7337389"/>
                <a:gd name="T1" fmla="*/ 0 h 352194"/>
                <a:gd name="T2" fmla="*/ 7337389 w 7337389"/>
                <a:gd name="T3" fmla="*/ 0 h 352194"/>
                <a:gd name="T4" fmla="*/ 7337389 w 7337389"/>
                <a:gd name="T5" fmla="*/ 352194 h 352194"/>
                <a:gd name="T6" fmla="*/ 0 w 7337389"/>
                <a:gd name="T7" fmla="*/ 352194 h 352194"/>
                <a:gd name="T8" fmla="*/ 0 w 7337389"/>
                <a:gd name="T9" fmla="*/ 0 h 352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7389" h="352194">
                  <a:moveTo>
                    <a:pt x="0" y="0"/>
                  </a:moveTo>
                  <a:lnTo>
                    <a:pt x="7337389" y="0"/>
                  </a:lnTo>
                  <a:lnTo>
                    <a:pt x="7337389" y="352194"/>
                  </a:lnTo>
                  <a:lnTo>
                    <a:pt x="0" y="352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5" name="Group 18">
            <a:extLst>
              <a:ext uri="{FF2B5EF4-FFF2-40B4-BE49-F238E27FC236}">
                <a16:creationId xmlns:a16="http://schemas.microsoft.com/office/drawing/2014/main" id="{71BE2A83-D670-701F-5E97-4D7EDB68959E}"/>
              </a:ext>
            </a:extLst>
          </p:cNvPr>
          <p:cNvGrpSpPr>
            <a:grpSpLocks/>
          </p:cNvGrpSpPr>
          <p:nvPr/>
        </p:nvGrpSpPr>
        <p:grpSpPr bwMode="auto">
          <a:xfrm>
            <a:off x="7502525" y="1584325"/>
            <a:ext cx="4689475" cy="585788"/>
            <a:chOff x="0" y="0"/>
            <a:chExt cx="7337389" cy="352194"/>
          </a:xfrm>
        </p:grpSpPr>
        <p:sp>
          <p:nvSpPr>
            <p:cNvPr id="24604" name="Freeform 19">
              <a:extLst>
                <a:ext uri="{FF2B5EF4-FFF2-40B4-BE49-F238E27FC236}">
                  <a16:creationId xmlns:a16="http://schemas.microsoft.com/office/drawing/2014/main" id="{D52A287F-F83F-821A-03D0-220BAAD2C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337389" cy="352194"/>
            </a:xfrm>
            <a:custGeom>
              <a:avLst/>
              <a:gdLst>
                <a:gd name="T0" fmla="*/ 0 w 7337389"/>
                <a:gd name="T1" fmla="*/ 0 h 352194"/>
                <a:gd name="T2" fmla="*/ 7337389 w 7337389"/>
                <a:gd name="T3" fmla="*/ 0 h 352194"/>
                <a:gd name="T4" fmla="*/ 7337389 w 7337389"/>
                <a:gd name="T5" fmla="*/ 352194 h 352194"/>
                <a:gd name="T6" fmla="*/ 0 w 7337389"/>
                <a:gd name="T7" fmla="*/ 352194 h 352194"/>
                <a:gd name="T8" fmla="*/ 0 w 7337389"/>
                <a:gd name="T9" fmla="*/ 0 h 352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7389" h="352194">
                  <a:moveTo>
                    <a:pt x="0" y="0"/>
                  </a:moveTo>
                  <a:lnTo>
                    <a:pt x="7337389" y="0"/>
                  </a:lnTo>
                  <a:lnTo>
                    <a:pt x="7337389" y="352194"/>
                  </a:lnTo>
                  <a:lnTo>
                    <a:pt x="0" y="352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D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6" name="Group 20">
            <a:extLst>
              <a:ext uri="{FF2B5EF4-FFF2-40B4-BE49-F238E27FC236}">
                <a16:creationId xmlns:a16="http://schemas.microsoft.com/office/drawing/2014/main" id="{5C1AB0E4-701D-A94F-59B5-41B67166360E}"/>
              </a:ext>
            </a:extLst>
          </p:cNvPr>
          <p:cNvGrpSpPr>
            <a:grpSpLocks/>
          </p:cNvGrpSpPr>
          <p:nvPr/>
        </p:nvGrpSpPr>
        <p:grpSpPr bwMode="auto">
          <a:xfrm>
            <a:off x="8040688" y="992188"/>
            <a:ext cx="4151312" cy="593725"/>
            <a:chOff x="0" y="0"/>
            <a:chExt cx="7337389" cy="356079"/>
          </a:xfrm>
        </p:grpSpPr>
        <p:sp>
          <p:nvSpPr>
            <p:cNvPr id="24603" name="Freeform 21">
              <a:extLst>
                <a:ext uri="{FF2B5EF4-FFF2-40B4-BE49-F238E27FC236}">
                  <a16:creationId xmlns:a16="http://schemas.microsoft.com/office/drawing/2014/main" id="{2C4928B8-C873-5761-BA6D-3DE270EA5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337389" cy="356079"/>
            </a:xfrm>
            <a:custGeom>
              <a:avLst/>
              <a:gdLst>
                <a:gd name="T0" fmla="*/ 0 w 7337389"/>
                <a:gd name="T1" fmla="*/ 0 h 356079"/>
                <a:gd name="T2" fmla="*/ 7337389 w 7337389"/>
                <a:gd name="T3" fmla="*/ 0 h 356079"/>
                <a:gd name="T4" fmla="*/ 7337389 w 7337389"/>
                <a:gd name="T5" fmla="*/ 356079 h 356079"/>
                <a:gd name="T6" fmla="*/ 0 w 7337389"/>
                <a:gd name="T7" fmla="*/ 356079 h 356079"/>
                <a:gd name="T8" fmla="*/ 0 w 7337389"/>
                <a:gd name="T9" fmla="*/ 0 h 356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7389" h="356079">
                  <a:moveTo>
                    <a:pt x="0" y="0"/>
                  </a:moveTo>
                  <a:lnTo>
                    <a:pt x="7337389" y="0"/>
                  </a:lnTo>
                  <a:lnTo>
                    <a:pt x="7337389" y="356079"/>
                  </a:lnTo>
                  <a:lnTo>
                    <a:pt x="0" y="356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E8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587" name="Picture 4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02BAFC-ADD0-69E7-C050-FA1F01A19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r="90491" b="22015"/>
          <a:stretch>
            <a:fillRect/>
          </a:stretch>
        </p:blipFill>
        <p:spPr bwMode="auto">
          <a:xfrm flipH="1">
            <a:off x="809625" y="-479425"/>
            <a:ext cx="752475" cy="733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3">
            <a:extLst>
              <a:ext uri="{FF2B5EF4-FFF2-40B4-BE49-F238E27FC236}">
                <a16:creationId xmlns:a16="http://schemas.microsoft.com/office/drawing/2014/main" id="{47EF215B-B7D6-EB54-B2D5-D9AD6F816BFF}"/>
              </a:ext>
            </a:extLst>
          </p:cNvPr>
          <p:cNvSpPr txBox="1"/>
          <p:nvPr/>
        </p:nvSpPr>
        <p:spPr>
          <a:xfrm>
            <a:off x="2919413" y="6361113"/>
            <a:ext cx="2665412" cy="3603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29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27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Fellow: </a:t>
            </a:r>
            <a:r>
              <a:rPr lang="en-US" sz="2127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 to $1,500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CD0362BA-1304-FFC9-783F-1464F7C3C613}"/>
              </a:ext>
            </a:extLst>
          </p:cNvPr>
          <p:cNvSpPr txBox="1"/>
          <p:nvPr/>
        </p:nvSpPr>
        <p:spPr>
          <a:xfrm>
            <a:off x="3557588" y="5819775"/>
            <a:ext cx="3594100" cy="3603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29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27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Fellow: </a:t>
            </a:r>
            <a:r>
              <a:rPr lang="en-US" sz="2127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$1,500 - $1,999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619E4AA8-FB93-6BCB-64D4-356BCA68EF89}"/>
              </a:ext>
            </a:extLst>
          </p:cNvPr>
          <p:cNvSpPr txBox="1"/>
          <p:nvPr/>
        </p:nvSpPr>
        <p:spPr>
          <a:xfrm>
            <a:off x="4229100" y="5232400"/>
            <a:ext cx="4487863" cy="3603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29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27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Senior Life Fellow: </a:t>
            </a:r>
            <a:r>
              <a:rPr lang="en-US" sz="2127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$2,000 - $4,999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EEA0B73B-245C-A0E2-F743-2CCCFD25A959}"/>
              </a:ext>
            </a:extLst>
          </p:cNvPr>
          <p:cNvSpPr txBox="1"/>
          <p:nvPr/>
        </p:nvSpPr>
        <p:spPr>
          <a:xfrm>
            <a:off x="4948238" y="4638675"/>
            <a:ext cx="3051175" cy="3603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29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27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Patriot: </a:t>
            </a:r>
            <a:r>
              <a:rPr lang="en-US" sz="2127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$5,000 - $9,999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71CEF780-A294-B1EF-1E2E-01FBF9FB23AB}"/>
              </a:ext>
            </a:extLst>
          </p:cNvPr>
          <p:cNvSpPr txBox="1"/>
          <p:nvPr/>
        </p:nvSpPr>
        <p:spPr>
          <a:xfrm>
            <a:off x="5600700" y="4043363"/>
            <a:ext cx="3470275" cy="3603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29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27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Ratifier: </a:t>
            </a:r>
            <a:r>
              <a:rPr lang="en-US" sz="2127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$10,000 - $19,999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237D9E31-B3D4-11B0-4DF6-77360A64E10A}"/>
              </a:ext>
            </a:extLst>
          </p:cNvPr>
          <p:cNvSpPr txBox="1"/>
          <p:nvPr/>
        </p:nvSpPr>
        <p:spPr>
          <a:xfrm>
            <a:off x="6121400" y="3430588"/>
            <a:ext cx="3757613" cy="3603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29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27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Governor: </a:t>
            </a:r>
            <a:r>
              <a:rPr lang="en-US" sz="2127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$20,000 - $34,999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6BD09BA4-E9CD-6479-687C-C0B7E7D10989}"/>
              </a:ext>
            </a:extLst>
          </p:cNvPr>
          <p:cNvSpPr txBox="1"/>
          <p:nvPr/>
        </p:nvSpPr>
        <p:spPr>
          <a:xfrm>
            <a:off x="6737350" y="2874963"/>
            <a:ext cx="3448050" cy="361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29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27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Drafter: </a:t>
            </a:r>
            <a:r>
              <a:rPr lang="en-US" sz="2127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$35,000 - $49,999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15EF3CD3-2141-AEF4-7D07-CCA2745C8F8E}"/>
              </a:ext>
            </a:extLst>
          </p:cNvPr>
          <p:cNvSpPr txBox="1"/>
          <p:nvPr/>
        </p:nvSpPr>
        <p:spPr>
          <a:xfrm>
            <a:off x="7199313" y="2289175"/>
            <a:ext cx="3711575" cy="3603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29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27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Delegate: </a:t>
            </a:r>
            <a:r>
              <a:rPr lang="en-US" sz="2127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$50,000 - $74,999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BB089568-19DB-7ECB-3EFD-B3950CFE8CAC}"/>
              </a:ext>
            </a:extLst>
          </p:cNvPr>
          <p:cNvSpPr txBox="1"/>
          <p:nvPr/>
        </p:nvSpPr>
        <p:spPr>
          <a:xfrm>
            <a:off x="7712075" y="1687513"/>
            <a:ext cx="3633788" cy="3603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29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27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Founder: </a:t>
            </a:r>
            <a:r>
              <a:rPr lang="en-US" sz="2127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$75,000 - $99,999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2ACA1F57-5AEF-A1EE-8D82-49D4D44E98E2}"/>
              </a:ext>
            </a:extLst>
          </p:cNvPr>
          <p:cNvSpPr txBox="1"/>
          <p:nvPr/>
        </p:nvSpPr>
        <p:spPr>
          <a:xfrm>
            <a:off x="8188325" y="1098550"/>
            <a:ext cx="3675063" cy="3603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29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27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Signer: </a:t>
            </a:r>
            <a:r>
              <a:rPr lang="en-US" sz="2127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$100,000 and above</a:t>
            </a:r>
          </a:p>
        </p:txBody>
      </p:sp>
      <p:pic>
        <p:nvPicPr>
          <p:cNvPr id="24598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D42BFF87-01C4-F561-EA01-D62024BC4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361950"/>
            <a:ext cx="20066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8150E07-4ED6-65D5-351C-E78BFD24C1CE}"/>
              </a:ext>
            </a:extLst>
          </p:cNvPr>
          <p:cNvSpPr txBox="1"/>
          <p:nvPr/>
        </p:nvSpPr>
        <p:spPr>
          <a:xfrm>
            <a:off x="1398588" y="1533525"/>
            <a:ext cx="2927350" cy="684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ABOTA FOUNDATION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50" b="1" spc="100" dirty="0">
                <a:solidFill>
                  <a:srgbClr val="074162"/>
                </a:solidFill>
                <a:latin typeface="Trajan Pro" panose="02020502050506020301" pitchFamily="18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FELLOWS PROGRAM</a:t>
            </a:r>
          </a:p>
        </p:txBody>
      </p:sp>
      <p:sp>
        <p:nvSpPr>
          <p:cNvPr id="24600" name="TextBox 36">
            <a:extLst>
              <a:ext uri="{FF2B5EF4-FFF2-40B4-BE49-F238E27FC236}">
                <a16:creationId xmlns:a16="http://schemas.microsoft.com/office/drawing/2014/main" id="{63896620-9D5F-6C1F-4841-03A85D267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2513013"/>
            <a:ext cx="29273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600" b="1">
                <a:solidFill>
                  <a:srgbClr val="074162"/>
                </a:solidFill>
                <a:latin typeface="Open Sans Extrabold" panose="020B0606030504020204" pitchFamily="34" charset="0"/>
                <a:cs typeface="Open Sans Extrabold" panose="020B0606030504020204" pitchFamily="34" charset="0"/>
              </a:rPr>
              <a:t>LEVEL UP </a:t>
            </a:r>
            <a:r>
              <a:rPr lang="en-US" altLang="en-US" sz="4600">
                <a:solidFill>
                  <a:srgbClr val="074162"/>
                </a:solidFill>
                <a:latin typeface="Open Sans Extrabold" panose="020B0606030504020204" pitchFamily="34" charset="0"/>
                <a:cs typeface="Open Sans Extrabold" panose="020B0606030504020204" pitchFamily="34" charset="0"/>
              </a:rPr>
              <a:t>AS YOU </a:t>
            </a:r>
          </a:p>
          <a:p>
            <a:pPr eaLnBrk="1" hangingPunct="1"/>
            <a:r>
              <a:rPr lang="en-US" altLang="en-US" sz="4600">
                <a:solidFill>
                  <a:srgbClr val="074162"/>
                </a:solidFill>
                <a:latin typeface="Open Sans Extrabold" panose="020B0606030504020204" pitchFamily="34" charset="0"/>
                <a:cs typeface="Open Sans Extrabold" panose="020B0606030504020204" pitchFamily="34" charset="0"/>
              </a:rPr>
              <a:t>GO!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7ECD399-BBD0-752A-C72B-45800B599FE8}"/>
              </a:ext>
            </a:extLst>
          </p:cNvPr>
          <p:cNvSpPr/>
          <p:nvPr/>
        </p:nvSpPr>
        <p:spPr>
          <a:xfrm>
            <a:off x="519113" y="927100"/>
            <a:ext cx="315912" cy="5930900"/>
          </a:xfrm>
          <a:prstGeom prst="rect">
            <a:avLst/>
          </a:prstGeom>
          <a:gradFill>
            <a:gsLst>
              <a:gs pos="100000">
                <a:srgbClr val="074162"/>
              </a:gs>
              <a:gs pos="0">
                <a:srgbClr val="92D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02EC92F7-5BAF-7200-2B00-861B36070FFE}"/>
              </a:ext>
            </a:extLst>
          </p:cNvPr>
          <p:cNvSpPr/>
          <p:nvPr/>
        </p:nvSpPr>
        <p:spPr>
          <a:xfrm>
            <a:off x="309563" y="484188"/>
            <a:ext cx="741362" cy="442912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9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7054CAF3-DAA8-4A71-EF9A-7190D00FB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5B416D-4AA4-2FA6-01E6-677E45FC1D5D}"/>
              </a:ext>
            </a:extLst>
          </p:cNvPr>
          <p:cNvSpPr/>
          <p:nvPr/>
        </p:nvSpPr>
        <p:spPr>
          <a:xfrm>
            <a:off x="1071563" y="1158875"/>
            <a:ext cx="10048875" cy="4540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5687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sp>
        <p:nvSpPr>
          <p:cNvPr id="25603" name="TextBox 12">
            <a:extLst>
              <a:ext uri="{FF2B5EF4-FFF2-40B4-BE49-F238E27FC236}">
                <a16:creationId xmlns:a16="http://schemas.microsoft.com/office/drawing/2014/main" id="{DB3C1B45-28B3-D9DC-773A-A33368CBF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3" y="3132138"/>
            <a:ext cx="78771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000">
                <a:solidFill>
                  <a:srgbClr val="07416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Monthly contributions to the ABOTA Foundation to help us grow and sustain our programs and further our mission. Automatic payments are charged to your credit card for as little as $25/month.</a:t>
            </a:r>
            <a:endParaRPr lang="en-US" altLang="en-US" sz="2800">
              <a:solidFill>
                <a:srgbClr val="074162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642A70-9EB2-82F3-2877-B24BED1B4DCF}"/>
              </a:ext>
            </a:extLst>
          </p:cNvPr>
          <p:cNvSpPr/>
          <p:nvPr/>
        </p:nvSpPr>
        <p:spPr>
          <a:xfrm>
            <a:off x="1071563" y="1158875"/>
            <a:ext cx="10048875" cy="1330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605" name="TextBox 4">
            <a:extLst>
              <a:ext uri="{FF2B5EF4-FFF2-40B4-BE49-F238E27FC236}">
                <a16:creationId xmlns:a16="http://schemas.microsoft.com/office/drawing/2014/main" id="{890F9D83-A367-966D-2743-56EDE214A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538" y="-692150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5606" name="Group 3">
            <a:extLst>
              <a:ext uri="{FF2B5EF4-FFF2-40B4-BE49-F238E27FC236}">
                <a16:creationId xmlns:a16="http://schemas.microsoft.com/office/drawing/2014/main" id="{E7A9F288-8224-E721-7C96-9014216FBCF5}"/>
              </a:ext>
            </a:extLst>
          </p:cNvPr>
          <p:cNvGrpSpPr>
            <a:grpSpLocks/>
          </p:cNvGrpSpPr>
          <p:nvPr/>
        </p:nvGrpSpPr>
        <p:grpSpPr bwMode="auto">
          <a:xfrm>
            <a:off x="3340100" y="1371600"/>
            <a:ext cx="5511800" cy="919163"/>
            <a:chOff x="3074053" y="1433410"/>
            <a:chExt cx="5512934" cy="918599"/>
          </a:xfrm>
        </p:grpSpPr>
        <p:pic>
          <p:nvPicPr>
            <p:cNvPr id="25609" name="Picture 10" descr="Background pattern&#10;&#10;Description automatically generated">
              <a:extLst>
                <a:ext uri="{FF2B5EF4-FFF2-40B4-BE49-F238E27FC236}">
                  <a16:creationId xmlns:a16="http://schemas.microsoft.com/office/drawing/2014/main" id="{8E55FF25-4E74-CABF-792B-E52D6505A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053" y="1433410"/>
              <a:ext cx="1631394" cy="918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41CD14-3489-0566-240E-5E5837393F0B}"/>
                </a:ext>
              </a:extLst>
            </p:cNvPr>
            <p:cNvSpPr txBox="1"/>
            <p:nvPr/>
          </p:nvSpPr>
          <p:spPr>
            <a:xfrm>
              <a:off x="4947688" y="1469901"/>
              <a:ext cx="3639299" cy="8297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750" spc="35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THE ABOTA FOUNDATION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spc="100" dirty="0">
                  <a:solidFill>
                    <a:srgbClr val="074162"/>
                  </a:solidFill>
                  <a:latin typeface="Trajan Pro" panose="02020502050506020301" pitchFamily="18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SUSTAINERS SOCIETY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ECCD9E2-7805-EFDB-EE2D-1383AE8E670F}"/>
              </a:ext>
            </a:extLst>
          </p:cNvPr>
          <p:cNvSpPr/>
          <p:nvPr/>
        </p:nvSpPr>
        <p:spPr>
          <a:xfrm rot="5400000">
            <a:off x="5838032" y="424656"/>
            <a:ext cx="515938" cy="10048875"/>
          </a:xfrm>
          <a:prstGeom prst="rect">
            <a:avLst/>
          </a:prstGeom>
          <a:solidFill>
            <a:srgbClr val="074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8CE175-8737-7502-C2B4-32AC0637EEE7}"/>
              </a:ext>
            </a:extLst>
          </p:cNvPr>
          <p:cNvSpPr txBox="1"/>
          <p:nvPr/>
        </p:nvSpPr>
        <p:spPr>
          <a:xfrm>
            <a:off x="2189163" y="5214938"/>
            <a:ext cx="7813675" cy="782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Visit </a:t>
            </a:r>
            <a:r>
              <a:rPr lang="en-US" b="1" dirty="0" err="1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abota.org</a:t>
            </a:r>
            <a:r>
              <a:rPr lang="en-US" b="1" dirty="0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/foundation </a:t>
            </a:r>
            <a:r>
              <a:rPr lang="en-US" dirty="0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 click </a:t>
            </a:r>
            <a:r>
              <a:rPr lang="en-US" b="1" dirty="0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donate</a:t>
            </a:r>
            <a:r>
              <a:rPr lang="en-US" dirty="0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to sign up for monthly giving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effectLst>
                <a:outerShdw blurRad="186986" dir="5400000" algn="t" rotWithShape="0">
                  <a:srgbClr val="074162">
                    <a:alpha val="32000"/>
                  </a:srgb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9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A1541936-9DCB-AE56-7877-17F9F703B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38D4C3-C01C-BD91-2527-41A77EC65F58}"/>
              </a:ext>
            </a:extLst>
          </p:cNvPr>
          <p:cNvSpPr/>
          <p:nvPr/>
        </p:nvSpPr>
        <p:spPr>
          <a:xfrm>
            <a:off x="1071563" y="1158875"/>
            <a:ext cx="10048875" cy="569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5687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F34E14-A27C-14BA-E8C8-4A06F5390D81}"/>
              </a:ext>
            </a:extLst>
          </p:cNvPr>
          <p:cNvSpPr/>
          <p:nvPr/>
        </p:nvSpPr>
        <p:spPr>
          <a:xfrm>
            <a:off x="1071563" y="0"/>
            <a:ext cx="10048875" cy="13287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628" name="TextBox 4">
            <a:extLst>
              <a:ext uri="{FF2B5EF4-FFF2-40B4-BE49-F238E27FC236}">
                <a16:creationId xmlns:a16="http://schemas.microsoft.com/office/drawing/2014/main" id="{AA6A6027-BCA8-7834-1D0F-692E216D7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538" y="-692150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6629" name="Group 3">
            <a:extLst>
              <a:ext uri="{FF2B5EF4-FFF2-40B4-BE49-F238E27FC236}">
                <a16:creationId xmlns:a16="http://schemas.microsoft.com/office/drawing/2014/main" id="{4AE05488-0899-DC1A-310D-DB39E3A19FA0}"/>
              </a:ext>
            </a:extLst>
          </p:cNvPr>
          <p:cNvGrpSpPr>
            <a:grpSpLocks/>
          </p:cNvGrpSpPr>
          <p:nvPr/>
        </p:nvGrpSpPr>
        <p:grpSpPr bwMode="auto">
          <a:xfrm>
            <a:off x="3340100" y="212725"/>
            <a:ext cx="5511800" cy="917575"/>
            <a:chOff x="3074053" y="1433410"/>
            <a:chExt cx="5512934" cy="918599"/>
          </a:xfrm>
        </p:grpSpPr>
        <p:pic>
          <p:nvPicPr>
            <p:cNvPr id="26634" name="Picture 10" descr="Background pattern&#10;&#10;Description automatically generated">
              <a:extLst>
                <a:ext uri="{FF2B5EF4-FFF2-40B4-BE49-F238E27FC236}">
                  <a16:creationId xmlns:a16="http://schemas.microsoft.com/office/drawing/2014/main" id="{0F8CF3E2-5341-FA9A-5FE7-185629244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053" y="1433410"/>
              <a:ext cx="1631394" cy="918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E4FE15-94B9-5E46-5434-26658BF2D50B}"/>
                </a:ext>
              </a:extLst>
            </p:cNvPr>
            <p:cNvSpPr txBox="1"/>
            <p:nvPr/>
          </p:nvSpPr>
          <p:spPr>
            <a:xfrm>
              <a:off x="4947688" y="1469964"/>
              <a:ext cx="3639299" cy="8296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750" spc="35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THE ABOTA FOUNDATION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spc="100" dirty="0">
                  <a:solidFill>
                    <a:srgbClr val="074162"/>
                  </a:solidFill>
                  <a:latin typeface="Trajan Pro" panose="02020502050506020301" pitchFamily="18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SUSTAINERS SOCIETY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F834403-1B22-02F2-AD1C-D29C2969B9AB}"/>
              </a:ext>
            </a:extLst>
          </p:cNvPr>
          <p:cNvSpPr/>
          <p:nvPr/>
        </p:nvSpPr>
        <p:spPr>
          <a:xfrm rot="5400000">
            <a:off x="5838826" y="1576387"/>
            <a:ext cx="514350" cy="10048875"/>
          </a:xfrm>
          <a:prstGeom prst="rect">
            <a:avLst/>
          </a:prstGeom>
          <a:solidFill>
            <a:srgbClr val="074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343C0E-EFD5-D0F8-120A-F41C82AD3E62}"/>
              </a:ext>
            </a:extLst>
          </p:cNvPr>
          <p:cNvSpPr txBox="1"/>
          <p:nvPr/>
        </p:nvSpPr>
        <p:spPr>
          <a:xfrm>
            <a:off x="2189163" y="6365875"/>
            <a:ext cx="7813675" cy="1143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Visit </a:t>
            </a:r>
            <a:r>
              <a:rPr lang="en-US" b="1" dirty="0" err="1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abota.org</a:t>
            </a:r>
            <a:r>
              <a:rPr lang="en-US" b="1" dirty="0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/foundation </a:t>
            </a:r>
            <a:r>
              <a:rPr lang="en-US" dirty="0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 click donate to sign up for monthly giving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effectLst>
                <a:outerShdw blurRad="186986" dir="5400000" algn="t" rotWithShape="0">
                  <a:srgbClr val="074162">
                    <a:alpha val="32000"/>
                  </a:srgb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effectLst>
                <a:outerShdw blurRad="186986" dir="5400000" algn="t" rotWithShape="0">
                  <a:srgbClr val="074162">
                    <a:alpha val="32000"/>
                  </a:srgb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C18DED-CF94-7F44-6BB9-DDB0E28B17DB}"/>
              </a:ext>
            </a:extLst>
          </p:cNvPr>
          <p:cNvSpPr txBox="1"/>
          <p:nvPr/>
        </p:nvSpPr>
        <p:spPr>
          <a:xfrm>
            <a:off x="1548580" y="2392551"/>
            <a:ext cx="9837174" cy="3583556"/>
          </a:xfrm>
          <a:prstGeom prst="rect">
            <a:avLst/>
          </a:prstGeom>
          <a:noFill/>
        </p:spPr>
        <p:txBody>
          <a:bodyPr numCol="4"/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Robert C. Alden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Christopher J. Beeman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Christine O. Boyd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Rayma</a:t>
            </a: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Church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R. Scott Costantino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Douglas M. DeGrave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Jennifer Haltom Doan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Gary </a:t>
            </a:r>
            <a:r>
              <a:rPr lang="en-US" sz="1600" dirty="0" err="1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Dordick</a:t>
            </a:r>
            <a:endParaRPr lang="en-US" sz="1600" dirty="0">
              <a:solidFill>
                <a:srgbClr val="07416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Andrea </a:t>
            </a:r>
            <a:r>
              <a:rPr lang="en-US" sz="1600" dirty="0" err="1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La'Verne</a:t>
            </a: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Edney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Hon. Bryan Foster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Dana Fox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Kathleen Gallagher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Gregory Gowan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Stephen C. </a:t>
            </a:r>
            <a:r>
              <a:rPr lang="en-US" sz="1600" dirty="0" err="1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Grebing</a:t>
            </a:r>
            <a:endParaRPr lang="en-US" sz="1600" dirty="0">
              <a:solidFill>
                <a:srgbClr val="07416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Dennis </a:t>
            </a:r>
            <a:r>
              <a:rPr lang="en-US" sz="1600" dirty="0" err="1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Gruttadaro</a:t>
            </a:r>
            <a:endParaRPr lang="en-US" sz="1600" dirty="0">
              <a:solidFill>
                <a:srgbClr val="07416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Robert G. Hicks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Fredrick W. James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John H. Kim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Daniel Kramer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Yoshiaki C. Kubota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Steven C. Laird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Elisabeth Madden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Michael P. Maguire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Edward J. Nevin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Julia </a:t>
            </a:r>
            <a:r>
              <a:rPr lang="en-US" sz="1600" dirty="0" err="1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Parranto</a:t>
            </a:r>
            <a:endParaRPr lang="en-US" sz="1600" dirty="0">
              <a:solidFill>
                <a:srgbClr val="07416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Henry </a:t>
            </a:r>
            <a:r>
              <a:rPr lang="en-US" sz="1600" dirty="0" err="1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Peacor</a:t>
            </a:r>
            <a:endParaRPr lang="en-US" sz="1600" dirty="0">
              <a:solidFill>
                <a:srgbClr val="07416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Michael </a:t>
            </a:r>
            <a:r>
              <a:rPr lang="en-US" sz="1600" dirty="0" err="1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Perley</a:t>
            </a:r>
            <a:endParaRPr lang="en-US" sz="1600" dirty="0">
              <a:solidFill>
                <a:srgbClr val="07416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Ellen A. </a:t>
            </a:r>
            <a:r>
              <a:rPr lang="en-US" sz="1600" dirty="0" err="1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Presby</a:t>
            </a:r>
            <a:endParaRPr lang="en-US" sz="1600" dirty="0">
              <a:solidFill>
                <a:srgbClr val="07416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Steven W. </a:t>
            </a:r>
            <a:r>
              <a:rPr lang="en-US" sz="1600" dirty="0" err="1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Quattlebaum</a:t>
            </a:r>
            <a:endParaRPr lang="en-US" sz="1600" dirty="0">
              <a:solidFill>
                <a:srgbClr val="07416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Bryan Reid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Peter W. Riley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John R. Rodman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Kirby D. Shealy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Alicia N. Sieben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William R. Sieben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Lewis R. Sifford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Charles A. Stewart  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Donald J. Sullivan 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Jason E. Taylor 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Raymond Thomas 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William M. Toles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Eric V. </a:t>
            </a:r>
            <a:r>
              <a:rPr lang="en-US" sz="1600" dirty="0" err="1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Traut</a:t>
            </a:r>
            <a:endParaRPr lang="en-US" sz="1600" dirty="0">
              <a:solidFill>
                <a:srgbClr val="07416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Brian W. Tyson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Grace Weatherly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Steven J. Weinberg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Richard H. Willis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Marquette W. Wolf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7416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633" name="TextBox 17">
            <a:extLst>
              <a:ext uri="{FF2B5EF4-FFF2-40B4-BE49-F238E27FC236}">
                <a16:creationId xmlns:a16="http://schemas.microsoft.com/office/drawing/2014/main" id="{D8C5F4B0-5EFB-4C77-C00B-3557B777E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3" y="1641475"/>
            <a:ext cx="7877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sz="2000" b="1">
                <a:solidFill>
                  <a:srgbClr val="074162"/>
                </a:solidFill>
                <a:latin typeface="Open Sans Semibold" panose="020B0606030504020204" pitchFamily="34" charset="0"/>
                <a:cs typeface="Open Sans Semibold" panose="020B0606030504020204" pitchFamily="34" charset="0"/>
              </a:rPr>
              <a:t>Join our current Sustainers in supporting the Foundation!</a:t>
            </a: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D82A4D33-E82E-5700-1814-A229765B73F8}"/>
              </a:ext>
            </a:extLst>
          </p:cNvPr>
          <p:cNvSpPr txBox="1"/>
          <p:nvPr/>
        </p:nvSpPr>
        <p:spPr>
          <a:xfrm>
            <a:off x="9263063" y="6061075"/>
            <a:ext cx="2928937" cy="684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ABOTA FOUNDATION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50" b="1" spc="100" dirty="0">
                <a:solidFill>
                  <a:srgbClr val="074162"/>
                </a:solidFill>
                <a:latin typeface="Trajan Pro" panose="02020502050506020301" pitchFamily="18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FELLOWS PROGRAM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BC330A-1ABF-39F5-BFAF-15A0908D1BB3}"/>
              </a:ext>
            </a:extLst>
          </p:cNvPr>
          <p:cNvSpPr txBox="1"/>
          <p:nvPr/>
        </p:nvSpPr>
        <p:spPr>
          <a:xfrm>
            <a:off x="1171575" y="301625"/>
            <a:ext cx="9848850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00" b="1" spc="300" dirty="0">
                <a:solidFill>
                  <a:srgbClr val="07416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2023 </a:t>
            </a:r>
            <a:r>
              <a:rPr lang="en-US" sz="460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FELLOWS COMPETITION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1CE711-2240-0D47-613C-91DB9EDCA1CA}"/>
              </a:ext>
            </a:extLst>
          </p:cNvPr>
          <p:cNvSpPr txBox="1"/>
          <p:nvPr/>
        </p:nvSpPr>
        <p:spPr>
          <a:xfrm>
            <a:off x="768350" y="2176463"/>
            <a:ext cx="2551113" cy="1350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100" dirty="0">
                <a:solidFill>
                  <a:srgbClr val="1929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CAL-ABOTA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100" dirty="0">
                <a:solidFill>
                  <a:srgbClr val="FC853E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FLABOTA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100" dirty="0">
                <a:solidFill>
                  <a:srgbClr val="F689A8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Midwest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100" dirty="0">
                <a:solidFill>
                  <a:srgbClr val="14863B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Northeast</a:t>
            </a:r>
          </a:p>
        </p:txBody>
      </p:sp>
      <p:grpSp>
        <p:nvGrpSpPr>
          <p:cNvPr id="27652" name="Group 37">
            <a:extLst>
              <a:ext uri="{FF2B5EF4-FFF2-40B4-BE49-F238E27FC236}">
                <a16:creationId xmlns:a16="http://schemas.microsoft.com/office/drawing/2014/main" id="{9E75FFD1-164B-17D0-0E6F-FC9DE329270B}"/>
              </a:ext>
            </a:extLst>
          </p:cNvPr>
          <p:cNvGrpSpPr>
            <a:grpSpLocks/>
          </p:cNvGrpSpPr>
          <p:nvPr/>
        </p:nvGrpSpPr>
        <p:grpSpPr bwMode="auto">
          <a:xfrm>
            <a:off x="266700" y="2222500"/>
            <a:ext cx="381000" cy="2551113"/>
            <a:chOff x="147481" y="2222704"/>
            <a:chExt cx="381066" cy="255147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E9D61CA-9CAF-F849-69A6-ABCCB6D60999}"/>
                </a:ext>
              </a:extLst>
            </p:cNvPr>
            <p:cNvSpPr txBox="1"/>
            <p:nvPr/>
          </p:nvSpPr>
          <p:spPr>
            <a:xfrm rot="16200000">
              <a:off x="-937723" y="3307908"/>
              <a:ext cx="2551472" cy="3810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00" dirty="0">
                  <a:solidFill>
                    <a:schemeClr val="bg1">
                      <a:lumMod val="50000"/>
                    </a:schemeClr>
                  </a:solidFill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REGIONS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C3A84E7-FD02-AF38-AE4F-DEAFE814ACD4}"/>
                </a:ext>
              </a:extLst>
            </p:cNvPr>
            <p:cNvCxnSpPr/>
            <p:nvPr/>
          </p:nvCxnSpPr>
          <p:spPr>
            <a:xfrm flipV="1">
              <a:off x="365007" y="2330669"/>
              <a:ext cx="0" cy="560467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B893995-85A0-7B17-EF3C-43FF4608BBFC}"/>
                </a:ext>
              </a:extLst>
            </p:cNvPr>
            <p:cNvCxnSpPr/>
            <p:nvPr/>
          </p:nvCxnSpPr>
          <p:spPr>
            <a:xfrm flipV="1">
              <a:off x="365007" y="4140674"/>
              <a:ext cx="0" cy="560467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03CC3DD-C339-7390-27A3-78B23C9392E5}"/>
              </a:ext>
            </a:extLst>
          </p:cNvPr>
          <p:cNvSpPr txBox="1"/>
          <p:nvPr/>
        </p:nvSpPr>
        <p:spPr>
          <a:xfrm>
            <a:off x="768350" y="3459163"/>
            <a:ext cx="2551113" cy="1350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100" dirty="0">
                <a:solidFill>
                  <a:srgbClr val="005D93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Pacific Northwest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100" dirty="0">
                <a:solidFill>
                  <a:srgbClr val="75A57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Southwest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100" dirty="0">
                <a:solidFill>
                  <a:srgbClr val="B3AED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SEABOTA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100" dirty="0">
                <a:solidFill>
                  <a:srgbClr val="9CC8EA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TEX-ABOTA</a:t>
            </a:r>
          </a:p>
        </p:txBody>
      </p:sp>
      <p:pic>
        <p:nvPicPr>
          <p:cNvPr id="27654" name="Picture 45" descr="Background pattern&#10;&#10;Description automatically generated">
            <a:extLst>
              <a:ext uri="{FF2B5EF4-FFF2-40B4-BE49-F238E27FC236}">
                <a16:creationId xmlns:a16="http://schemas.microsoft.com/office/drawing/2014/main" id="{1C2C905B-C64D-CF50-A575-30A6B9587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950" y="5056188"/>
            <a:ext cx="164941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7">
            <a:extLst>
              <a:ext uri="{FF2B5EF4-FFF2-40B4-BE49-F238E27FC236}">
                <a16:creationId xmlns:a16="http://schemas.microsoft.com/office/drawing/2014/main" id="{297B6859-C3FD-57A3-87BD-8FCBEF4E6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28713"/>
            <a:ext cx="9329738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>
            <a:extLst>
              <a:ext uri="{FF2B5EF4-FFF2-40B4-BE49-F238E27FC236}">
                <a16:creationId xmlns:a16="http://schemas.microsoft.com/office/drawing/2014/main" id="{21DDBB87-53FB-EB0A-8E74-49DEFBB5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389C14DA-CEBD-05C6-FB9B-F2946AB3AC7A}"/>
              </a:ext>
            </a:extLst>
          </p:cNvPr>
          <p:cNvSpPr/>
          <p:nvPr/>
        </p:nvSpPr>
        <p:spPr>
          <a:xfrm>
            <a:off x="0" y="4803775"/>
            <a:ext cx="12192000" cy="2058988"/>
          </a:xfrm>
          <a:prstGeom prst="rect">
            <a:avLst/>
          </a:pr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8F8F8"/>
              </a:solidFill>
            </a:endParaRPr>
          </a:p>
        </p:txBody>
      </p:sp>
      <p:pic>
        <p:nvPicPr>
          <p:cNvPr id="2867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E12983BF-E327-6D4A-A92F-835E6B1AF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950" y="5056188"/>
            <a:ext cx="164941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DFD377B-AB26-3CB2-999F-5AEC70AC61E9}"/>
              </a:ext>
            </a:extLst>
          </p:cNvPr>
          <p:cNvSpPr txBox="1"/>
          <p:nvPr/>
        </p:nvSpPr>
        <p:spPr>
          <a:xfrm>
            <a:off x="9263063" y="6061075"/>
            <a:ext cx="2928937" cy="684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ABOTA FOUNDATION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50" b="1" spc="100" dirty="0">
                <a:solidFill>
                  <a:srgbClr val="074162"/>
                </a:solidFill>
                <a:latin typeface="Trajan Pro" panose="02020502050506020301" pitchFamily="18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FELLOWS PROGRAM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2B2383F-D7F8-9DCE-7E6A-B1D83230A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2233613"/>
            <a:ext cx="20129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CD974AD-2269-D3A0-8E99-114A3F18E7A5}"/>
              </a:ext>
            </a:extLst>
          </p:cNvPr>
          <p:cNvGrpSpPr>
            <a:grpSpLocks/>
          </p:cNvGrpSpPr>
          <p:nvPr/>
        </p:nvGrpSpPr>
        <p:grpSpPr bwMode="auto">
          <a:xfrm>
            <a:off x="995363" y="2187575"/>
            <a:ext cx="3933825" cy="2176463"/>
            <a:chOff x="981594" y="2156751"/>
            <a:chExt cx="3934963" cy="217651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240CBF-9022-759C-1AE9-302435DB0C76}"/>
                </a:ext>
              </a:extLst>
            </p:cNvPr>
            <p:cNvSpPr txBox="1"/>
            <p:nvPr/>
          </p:nvSpPr>
          <p:spPr>
            <a:xfrm>
              <a:off x="981594" y="2156751"/>
              <a:ext cx="1306890" cy="3810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00" dirty="0">
                  <a:solidFill>
                    <a:srgbClr val="074162"/>
                  </a:solidFill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CAL-ABOTA</a:t>
              </a:r>
              <a:endParaRPr lang="en-US" sz="1400" b="1" spc="100" dirty="0">
                <a:solidFill>
                  <a:srgbClr val="E23626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6DD890-7245-DAA1-9B2F-2E02C2D58250}"/>
                </a:ext>
              </a:extLst>
            </p:cNvPr>
            <p:cNvSpPr txBox="1"/>
            <p:nvPr/>
          </p:nvSpPr>
          <p:spPr>
            <a:xfrm>
              <a:off x="981594" y="2680638"/>
              <a:ext cx="1306890" cy="3810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00" dirty="0">
                  <a:solidFill>
                    <a:srgbClr val="074162"/>
                  </a:solidFill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TEX-ABOTA</a:t>
              </a:r>
              <a:endParaRPr lang="en-US" sz="1400" b="1" spc="100" dirty="0">
                <a:solidFill>
                  <a:srgbClr val="E23626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507DE20-284F-EFFE-049D-D68F4193C5CB}"/>
                </a:ext>
              </a:extLst>
            </p:cNvPr>
            <p:cNvCxnSpPr>
              <a:cxnSpLocks/>
            </p:cNvCxnSpPr>
            <p:nvPr/>
          </p:nvCxnSpPr>
          <p:spPr>
            <a:xfrm>
              <a:off x="2290072" y="2363131"/>
              <a:ext cx="597073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F7B9A15-8969-9A64-5FFB-75CAB3413D46}"/>
                </a:ext>
              </a:extLst>
            </p:cNvPr>
            <p:cNvCxnSpPr>
              <a:cxnSpLocks/>
            </p:cNvCxnSpPr>
            <p:nvPr/>
          </p:nvCxnSpPr>
          <p:spPr>
            <a:xfrm>
              <a:off x="2290072" y="2901306"/>
              <a:ext cx="597073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4EDC5F1-C2D1-5907-E090-B5E563328E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3969" y="2356781"/>
              <a:ext cx="0" cy="55087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AAD8DE-1C1B-3F44-3BEB-DC8C99880EE2}"/>
                </a:ext>
              </a:extLst>
            </p:cNvPr>
            <p:cNvCxnSpPr>
              <a:cxnSpLocks/>
            </p:cNvCxnSpPr>
            <p:nvPr/>
          </p:nvCxnSpPr>
          <p:spPr>
            <a:xfrm>
              <a:off x="2883969" y="2647300"/>
              <a:ext cx="281068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975DBC-F190-2D63-EFA9-145EC97E8685}"/>
                </a:ext>
              </a:extLst>
            </p:cNvPr>
            <p:cNvSpPr/>
            <p:nvPr/>
          </p:nvSpPr>
          <p:spPr>
            <a:xfrm>
              <a:off x="3171389" y="2485372"/>
              <a:ext cx="1008355" cy="33179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E548DF9-0C4F-DD14-8650-0AB4DD9D7AD0}"/>
                </a:ext>
              </a:extLst>
            </p:cNvPr>
            <p:cNvSpPr txBox="1"/>
            <p:nvPr/>
          </p:nvSpPr>
          <p:spPr>
            <a:xfrm>
              <a:off x="981594" y="3428368"/>
              <a:ext cx="1306890" cy="3810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00" dirty="0">
                  <a:solidFill>
                    <a:srgbClr val="074162"/>
                  </a:solidFill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FLABOTA</a:t>
              </a:r>
              <a:endParaRPr lang="en-US" sz="1400" b="1" spc="100" dirty="0">
                <a:solidFill>
                  <a:srgbClr val="E23626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56DB52-AD04-6DCD-B7E8-80C8249F2BE6}"/>
                </a:ext>
              </a:extLst>
            </p:cNvPr>
            <p:cNvSpPr txBox="1"/>
            <p:nvPr/>
          </p:nvSpPr>
          <p:spPr>
            <a:xfrm>
              <a:off x="981594" y="3952255"/>
              <a:ext cx="1306890" cy="3810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00" dirty="0">
                  <a:solidFill>
                    <a:srgbClr val="074162"/>
                  </a:solidFill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SEABOTA</a:t>
              </a:r>
              <a:endParaRPr lang="en-US" sz="1400" b="1" spc="100" dirty="0">
                <a:solidFill>
                  <a:srgbClr val="E23626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B6B2507-80C2-D353-1B54-14EBDBC5F585}"/>
                </a:ext>
              </a:extLst>
            </p:cNvPr>
            <p:cNvCxnSpPr>
              <a:cxnSpLocks/>
            </p:cNvCxnSpPr>
            <p:nvPr/>
          </p:nvCxnSpPr>
          <p:spPr>
            <a:xfrm>
              <a:off x="2290072" y="3636335"/>
              <a:ext cx="597073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A9078C-468E-521B-9286-CA733AA2C351}"/>
                </a:ext>
              </a:extLst>
            </p:cNvPr>
            <p:cNvCxnSpPr>
              <a:cxnSpLocks/>
            </p:cNvCxnSpPr>
            <p:nvPr/>
          </p:nvCxnSpPr>
          <p:spPr>
            <a:xfrm>
              <a:off x="2290072" y="4172922"/>
              <a:ext cx="597073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D7CD1B-F5DE-0D76-52E4-CBDB95DA97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3969" y="3629985"/>
              <a:ext cx="0" cy="54928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B044C2E-5388-BD17-7F58-95B550F193C3}"/>
                </a:ext>
              </a:extLst>
            </p:cNvPr>
            <p:cNvCxnSpPr>
              <a:cxnSpLocks/>
            </p:cNvCxnSpPr>
            <p:nvPr/>
          </p:nvCxnSpPr>
          <p:spPr>
            <a:xfrm>
              <a:off x="2883969" y="3918916"/>
              <a:ext cx="281068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283C7D3-65EE-CC60-9BE6-43C713837227}"/>
                </a:ext>
              </a:extLst>
            </p:cNvPr>
            <p:cNvSpPr/>
            <p:nvPr/>
          </p:nvSpPr>
          <p:spPr>
            <a:xfrm>
              <a:off x="3171389" y="3756988"/>
              <a:ext cx="1008355" cy="33338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67648A8-B03B-4B3A-92EC-42793D80A8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0812" y="2639362"/>
              <a:ext cx="0" cy="127955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54674-E48A-59A0-83EE-99CB114C3BA1}"/>
                </a:ext>
              </a:extLst>
            </p:cNvPr>
            <p:cNvCxnSpPr>
              <a:cxnSpLocks/>
            </p:cNvCxnSpPr>
            <p:nvPr/>
          </p:nvCxnSpPr>
          <p:spPr>
            <a:xfrm>
              <a:off x="4179744" y="2647300"/>
              <a:ext cx="279481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3761F3A-B14E-AE10-957B-9DF8393E06CC}"/>
                </a:ext>
              </a:extLst>
            </p:cNvPr>
            <p:cNvCxnSpPr>
              <a:cxnSpLocks/>
            </p:cNvCxnSpPr>
            <p:nvPr/>
          </p:nvCxnSpPr>
          <p:spPr>
            <a:xfrm>
              <a:off x="4179744" y="3918916"/>
              <a:ext cx="279481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440B414-719A-0882-215E-77842B5EB485}"/>
                </a:ext>
              </a:extLst>
            </p:cNvPr>
            <p:cNvCxnSpPr>
              <a:cxnSpLocks/>
            </p:cNvCxnSpPr>
            <p:nvPr/>
          </p:nvCxnSpPr>
          <p:spPr>
            <a:xfrm>
              <a:off x="4459225" y="3279140"/>
              <a:ext cx="457332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FD193E5-9FFE-2235-F259-3FDE8D7B2EC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262813" y="2187575"/>
            <a:ext cx="4545012" cy="2176463"/>
            <a:chOff x="371064" y="2156751"/>
            <a:chExt cx="4545493" cy="217651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68379C4-E2FC-B7D9-7F63-92418ED1CE3A}"/>
                </a:ext>
              </a:extLst>
            </p:cNvPr>
            <p:cNvSpPr txBox="1"/>
            <p:nvPr/>
          </p:nvSpPr>
          <p:spPr>
            <a:xfrm>
              <a:off x="982316" y="2156751"/>
              <a:ext cx="1305063" cy="3810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00" dirty="0">
                  <a:solidFill>
                    <a:srgbClr val="074162"/>
                  </a:solidFill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Midwest</a:t>
              </a:r>
              <a:endParaRPr lang="en-US" sz="1400" b="1" spc="100" dirty="0">
                <a:solidFill>
                  <a:srgbClr val="E23626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50794D6-912C-0E24-3311-1C076437A274}"/>
                </a:ext>
              </a:extLst>
            </p:cNvPr>
            <p:cNvSpPr txBox="1"/>
            <p:nvPr/>
          </p:nvSpPr>
          <p:spPr>
            <a:xfrm>
              <a:off x="982316" y="2680638"/>
              <a:ext cx="1305063" cy="3810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00" dirty="0">
                  <a:solidFill>
                    <a:srgbClr val="074162"/>
                  </a:solidFill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Southwest</a:t>
              </a:r>
              <a:endParaRPr lang="en-US" sz="1400" b="1" spc="100" dirty="0">
                <a:solidFill>
                  <a:srgbClr val="E23626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94BF8AD-07B8-394B-1B8F-6DA6D5F2BA2B}"/>
                </a:ext>
              </a:extLst>
            </p:cNvPr>
            <p:cNvCxnSpPr>
              <a:cxnSpLocks/>
            </p:cNvCxnSpPr>
            <p:nvPr/>
          </p:nvCxnSpPr>
          <p:spPr>
            <a:xfrm>
              <a:off x="2290554" y="2363131"/>
              <a:ext cx="596963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FF39C95-5A2B-993E-D85E-73A21E7F98CC}"/>
                </a:ext>
              </a:extLst>
            </p:cNvPr>
            <p:cNvCxnSpPr>
              <a:cxnSpLocks/>
            </p:cNvCxnSpPr>
            <p:nvPr/>
          </p:nvCxnSpPr>
          <p:spPr>
            <a:xfrm>
              <a:off x="2290554" y="2901306"/>
              <a:ext cx="596963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2BF9E30-ED78-E9C4-FA64-BBC30080A4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4342" y="2356781"/>
              <a:ext cx="0" cy="55087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A56BA61-69B6-AEAA-3F13-84D773933586}"/>
                </a:ext>
              </a:extLst>
            </p:cNvPr>
            <p:cNvCxnSpPr>
              <a:cxnSpLocks/>
            </p:cNvCxnSpPr>
            <p:nvPr/>
          </p:nvCxnSpPr>
          <p:spPr>
            <a:xfrm>
              <a:off x="2884342" y="2647300"/>
              <a:ext cx="281018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AB71193-C884-12E5-3CC9-FCB31731AAD7}"/>
                </a:ext>
              </a:extLst>
            </p:cNvPr>
            <p:cNvSpPr/>
            <p:nvPr/>
          </p:nvSpPr>
          <p:spPr>
            <a:xfrm>
              <a:off x="3171710" y="2485372"/>
              <a:ext cx="1008169" cy="33179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39EED2E-5662-D6D0-4589-294403ED3A75}"/>
                </a:ext>
              </a:extLst>
            </p:cNvPr>
            <p:cNvSpPr txBox="1"/>
            <p:nvPr/>
          </p:nvSpPr>
          <p:spPr>
            <a:xfrm>
              <a:off x="982316" y="3428368"/>
              <a:ext cx="1305063" cy="3810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00" dirty="0">
                  <a:solidFill>
                    <a:srgbClr val="074162"/>
                  </a:solidFill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Northeast</a:t>
              </a:r>
              <a:endParaRPr lang="en-US" sz="1400" b="1" spc="100" dirty="0">
                <a:solidFill>
                  <a:srgbClr val="E23626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4F44194-9386-F8CE-6266-8F0D74577B04}"/>
                </a:ext>
              </a:extLst>
            </p:cNvPr>
            <p:cNvSpPr txBox="1"/>
            <p:nvPr/>
          </p:nvSpPr>
          <p:spPr>
            <a:xfrm>
              <a:off x="371064" y="3952255"/>
              <a:ext cx="1916315" cy="3810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00" dirty="0">
                  <a:solidFill>
                    <a:srgbClr val="074162"/>
                  </a:solidFill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Pacific Northwest</a:t>
              </a:r>
              <a:endParaRPr lang="en-US" sz="1400" b="1" spc="100" dirty="0">
                <a:solidFill>
                  <a:srgbClr val="E23626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8687686-E1FA-E6B9-30EC-5868A22E1917}"/>
                </a:ext>
              </a:extLst>
            </p:cNvPr>
            <p:cNvCxnSpPr>
              <a:cxnSpLocks/>
            </p:cNvCxnSpPr>
            <p:nvPr/>
          </p:nvCxnSpPr>
          <p:spPr>
            <a:xfrm>
              <a:off x="2290554" y="3636335"/>
              <a:ext cx="596963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9E0A86A-144F-B5AC-65AB-631EB8674DA4}"/>
                </a:ext>
              </a:extLst>
            </p:cNvPr>
            <p:cNvCxnSpPr>
              <a:cxnSpLocks/>
            </p:cNvCxnSpPr>
            <p:nvPr/>
          </p:nvCxnSpPr>
          <p:spPr>
            <a:xfrm>
              <a:off x="2290554" y="4172922"/>
              <a:ext cx="596963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C0F532C-F847-F39A-9CBE-F16D082C1E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4342" y="3629985"/>
              <a:ext cx="0" cy="54928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5757F2F-C513-8B29-D3AE-3317167D222E}"/>
                </a:ext>
              </a:extLst>
            </p:cNvPr>
            <p:cNvCxnSpPr>
              <a:cxnSpLocks/>
            </p:cNvCxnSpPr>
            <p:nvPr/>
          </p:nvCxnSpPr>
          <p:spPr>
            <a:xfrm>
              <a:off x="2884342" y="3918916"/>
              <a:ext cx="281018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16AF1D9-C359-FD5E-09D7-B9389489922E}"/>
                </a:ext>
              </a:extLst>
            </p:cNvPr>
            <p:cNvSpPr/>
            <p:nvPr/>
          </p:nvSpPr>
          <p:spPr>
            <a:xfrm>
              <a:off x="3171710" y="3756988"/>
              <a:ext cx="1008169" cy="33338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C1F9231-D65B-178C-70C8-6BE219238A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0897" y="2639362"/>
              <a:ext cx="0" cy="127955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F092ED9-0BD8-6BF7-9B98-926378575103}"/>
                </a:ext>
              </a:extLst>
            </p:cNvPr>
            <p:cNvCxnSpPr>
              <a:cxnSpLocks/>
            </p:cNvCxnSpPr>
            <p:nvPr/>
          </p:nvCxnSpPr>
          <p:spPr>
            <a:xfrm>
              <a:off x="4179879" y="2647300"/>
              <a:ext cx="27943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8BD9660-A633-E8CA-4076-15A07ED32E1A}"/>
                </a:ext>
              </a:extLst>
            </p:cNvPr>
            <p:cNvCxnSpPr>
              <a:cxnSpLocks/>
            </p:cNvCxnSpPr>
            <p:nvPr/>
          </p:nvCxnSpPr>
          <p:spPr>
            <a:xfrm>
              <a:off x="4179879" y="3918916"/>
              <a:ext cx="27943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EB298D9-36BC-DFEB-1B2A-054CF011E54C}"/>
                </a:ext>
              </a:extLst>
            </p:cNvPr>
            <p:cNvCxnSpPr>
              <a:cxnSpLocks/>
            </p:cNvCxnSpPr>
            <p:nvPr/>
          </p:nvCxnSpPr>
          <p:spPr>
            <a:xfrm>
              <a:off x="4459309" y="3279140"/>
              <a:ext cx="457248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CF308DE7-D31F-E6FA-B644-CBFF1A2EE8FF}"/>
              </a:ext>
            </a:extLst>
          </p:cNvPr>
          <p:cNvSpPr txBox="1"/>
          <p:nvPr/>
        </p:nvSpPr>
        <p:spPr>
          <a:xfrm>
            <a:off x="527050" y="5092700"/>
            <a:ext cx="2551113" cy="1349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100" dirty="0">
                <a:solidFill>
                  <a:srgbClr val="1929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CAL-ABOTA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100" dirty="0">
                <a:solidFill>
                  <a:srgbClr val="FC853E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FLABOTA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100" dirty="0">
                <a:solidFill>
                  <a:srgbClr val="F689A8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Midwest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100" dirty="0">
                <a:solidFill>
                  <a:srgbClr val="14863B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Northeast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1EBD017-94B1-281D-4553-975F91A25770}"/>
              </a:ext>
            </a:extLst>
          </p:cNvPr>
          <p:cNvSpPr txBox="1"/>
          <p:nvPr/>
        </p:nvSpPr>
        <p:spPr>
          <a:xfrm>
            <a:off x="2284413" y="5065713"/>
            <a:ext cx="2552700" cy="1350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100" dirty="0">
                <a:solidFill>
                  <a:srgbClr val="005D93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Pacific Northwest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100" dirty="0">
                <a:solidFill>
                  <a:srgbClr val="75A57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Southwest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100" dirty="0">
                <a:solidFill>
                  <a:srgbClr val="B3AED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SEABOTA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100" dirty="0">
                <a:solidFill>
                  <a:srgbClr val="9CC8EA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TEX-ABOTA</a:t>
            </a:r>
          </a:p>
        </p:txBody>
      </p:sp>
      <p:grpSp>
        <p:nvGrpSpPr>
          <p:cNvPr id="28681" name="Group 25">
            <a:extLst>
              <a:ext uri="{FF2B5EF4-FFF2-40B4-BE49-F238E27FC236}">
                <a16:creationId xmlns:a16="http://schemas.microsoft.com/office/drawing/2014/main" id="{2D38197C-28F3-3BE8-13D2-FDBD60D2DBDE}"/>
              </a:ext>
            </a:extLst>
          </p:cNvPr>
          <p:cNvGrpSpPr>
            <a:grpSpLocks/>
          </p:cNvGrpSpPr>
          <p:nvPr/>
        </p:nvGrpSpPr>
        <p:grpSpPr bwMode="auto">
          <a:xfrm>
            <a:off x="0" y="727075"/>
            <a:ext cx="12192000" cy="1050925"/>
            <a:chOff x="0" y="1389308"/>
            <a:chExt cx="12192000" cy="1051109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78D64DB-50A0-0380-0FE2-530B5CA601AC}"/>
                </a:ext>
              </a:extLst>
            </p:cNvPr>
            <p:cNvSpPr/>
            <p:nvPr/>
          </p:nvSpPr>
          <p:spPr>
            <a:xfrm>
              <a:off x="0" y="1389308"/>
              <a:ext cx="12192000" cy="1051109"/>
            </a:xfrm>
            <a:prstGeom prst="rect">
              <a:avLst/>
            </a:prstGeom>
            <a:solidFill>
              <a:srgbClr val="07416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grpSp>
          <p:nvGrpSpPr>
            <p:cNvPr id="28685" name="Group 24">
              <a:extLst>
                <a:ext uri="{FF2B5EF4-FFF2-40B4-BE49-F238E27FC236}">
                  <a16:creationId xmlns:a16="http://schemas.microsoft.com/office/drawing/2014/main" id="{318764A8-E17A-2B4C-1709-C115C38D3D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9347" y="1419806"/>
              <a:ext cx="10013306" cy="842731"/>
              <a:chOff x="1436571" y="4149779"/>
              <a:chExt cx="10013306" cy="842731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3392CD1-7F63-89B2-B8EB-DE9E813D971D}"/>
                  </a:ext>
                </a:extLst>
              </p:cNvPr>
              <p:cNvSpPr txBox="1"/>
              <p:nvPr/>
            </p:nvSpPr>
            <p:spPr>
              <a:xfrm>
                <a:off x="1436249" y="4149449"/>
                <a:ext cx="1697038" cy="843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spc="1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Regionals</a:t>
                </a:r>
                <a:endParaRPr lang="en-US" sz="1600" b="1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spc="100" dirty="0">
                    <a:solidFill>
                      <a:schemeClr val="bg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Jan 26 – Aug 19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548347E-2CC4-2972-CC72-447EBC53B538}"/>
                  </a:ext>
                </a:extLst>
              </p:cNvPr>
              <p:cNvSpPr txBox="1"/>
              <p:nvPr/>
            </p:nvSpPr>
            <p:spPr>
              <a:xfrm>
                <a:off x="4042924" y="4149449"/>
                <a:ext cx="1641475" cy="843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spc="1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Playoffs</a:t>
                </a:r>
                <a:endParaRPr lang="en-US" sz="1600" b="1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spc="100" dirty="0">
                    <a:solidFill>
                      <a:schemeClr val="bg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Aug 19 – Sep 2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F1E6915-15F3-CEF3-0F4C-C37B304A9840}"/>
                  </a:ext>
                </a:extLst>
              </p:cNvPr>
              <p:cNvSpPr txBox="1"/>
              <p:nvPr/>
            </p:nvSpPr>
            <p:spPr>
              <a:xfrm>
                <a:off x="6594037" y="4149449"/>
                <a:ext cx="1695450" cy="843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spc="1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Final Four</a:t>
                </a:r>
              </a:p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spc="100" dirty="0">
                    <a:solidFill>
                      <a:schemeClr val="bg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Sep 2 – Sep 16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E9D8F10-F0FD-AB11-2ED8-6FB18B9AA86D}"/>
                  </a:ext>
                </a:extLst>
              </p:cNvPr>
              <p:cNvSpPr txBox="1"/>
              <p:nvPr/>
            </p:nvSpPr>
            <p:spPr>
              <a:xfrm>
                <a:off x="9199124" y="4149449"/>
                <a:ext cx="2251075" cy="843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spc="1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Championship</a:t>
                </a:r>
                <a:endParaRPr lang="en-US" sz="1600" b="1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spc="100" dirty="0">
                    <a:solidFill>
                      <a:schemeClr val="bg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Sep 16 – Oct  6</a:t>
                </a:r>
              </a:p>
            </p:txBody>
          </p: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560FF0F9-9759-DB5E-7C8E-7432881EC9B4}"/>
              </a:ext>
            </a:extLst>
          </p:cNvPr>
          <p:cNvSpPr txBox="1"/>
          <p:nvPr/>
        </p:nvSpPr>
        <p:spPr>
          <a:xfrm>
            <a:off x="1171575" y="141288"/>
            <a:ext cx="98488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00" dirty="0">
                <a:solidFill>
                  <a:srgbClr val="07416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2023 </a:t>
            </a:r>
            <a:r>
              <a:rPr lang="en-US" sz="240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FELLOWS COMPETITION</a:t>
            </a:r>
          </a:p>
        </p:txBody>
      </p:sp>
      <p:pic>
        <p:nvPicPr>
          <p:cNvPr id="28683" name="Picture 82">
            <a:extLst>
              <a:ext uri="{FF2B5EF4-FFF2-40B4-BE49-F238E27FC236}">
                <a16:creationId xmlns:a16="http://schemas.microsoft.com/office/drawing/2014/main" id="{E106A73F-F9CA-A659-E816-0C2C75573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4989513"/>
            <a:ext cx="32448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5">
            <a:extLst>
              <a:ext uri="{FF2B5EF4-FFF2-40B4-BE49-F238E27FC236}">
                <a16:creationId xmlns:a16="http://schemas.microsoft.com/office/drawing/2014/main" id="{CDD7157E-E22B-AE2C-68AE-472A6F727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1"/>
          <a:stretch>
            <a:fillRect/>
          </a:stretch>
        </p:blipFill>
        <p:spPr bwMode="auto">
          <a:xfrm>
            <a:off x="981075" y="0"/>
            <a:ext cx="11210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F99D08-3E7A-A0A4-83D7-F3037AC231FF}"/>
              </a:ext>
            </a:extLst>
          </p:cNvPr>
          <p:cNvSpPr/>
          <p:nvPr/>
        </p:nvSpPr>
        <p:spPr>
          <a:xfrm>
            <a:off x="0" y="0"/>
            <a:ext cx="1235075" cy="6858000"/>
          </a:xfrm>
          <a:prstGeom prst="rect">
            <a:avLst/>
          </a:prstGeom>
          <a:solidFill>
            <a:srgbClr val="074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9699" name="Picture 11">
            <a:extLst>
              <a:ext uri="{FF2B5EF4-FFF2-40B4-BE49-F238E27FC236}">
                <a16:creationId xmlns:a16="http://schemas.microsoft.com/office/drawing/2014/main" id="{C223F03F-6634-E992-C00B-DA14EDD23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6" t="84326" r="11305"/>
          <a:stretch>
            <a:fillRect/>
          </a:stretch>
        </p:blipFill>
        <p:spPr bwMode="auto">
          <a:xfrm rot="-5400000">
            <a:off x="3024188" y="2870200"/>
            <a:ext cx="54498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D5CFB0-557D-8083-7B36-AA1822982EAC}"/>
              </a:ext>
            </a:extLst>
          </p:cNvPr>
          <p:cNvSpPr/>
          <p:nvPr/>
        </p:nvSpPr>
        <p:spPr>
          <a:xfrm>
            <a:off x="0" y="790575"/>
            <a:ext cx="5449888" cy="5414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5687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grpSp>
        <p:nvGrpSpPr>
          <p:cNvPr id="29701" name="Group 1">
            <a:extLst>
              <a:ext uri="{FF2B5EF4-FFF2-40B4-BE49-F238E27FC236}">
                <a16:creationId xmlns:a16="http://schemas.microsoft.com/office/drawing/2014/main" id="{859208C6-8166-E937-77A2-B9C66B244D00}"/>
              </a:ext>
            </a:extLst>
          </p:cNvPr>
          <p:cNvGrpSpPr>
            <a:grpSpLocks/>
          </p:cNvGrpSpPr>
          <p:nvPr/>
        </p:nvGrpSpPr>
        <p:grpSpPr bwMode="auto">
          <a:xfrm>
            <a:off x="298450" y="2495550"/>
            <a:ext cx="4776788" cy="2481263"/>
            <a:chOff x="5955698" y="3637706"/>
            <a:chExt cx="4778206" cy="248067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9315E3-2E20-3FA2-5216-0E8FCBAFB7B8}"/>
                </a:ext>
              </a:extLst>
            </p:cNvPr>
            <p:cNvSpPr/>
            <p:nvPr/>
          </p:nvSpPr>
          <p:spPr>
            <a:xfrm>
              <a:off x="6033509" y="3696430"/>
              <a:ext cx="4700395" cy="46978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C8D684-BD06-C59F-C787-72829E36BA89}"/>
                </a:ext>
              </a:extLst>
            </p:cNvPr>
            <p:cNvSpPr txBox="1"/>
            <p:nvPr/>
          </p:nvSpPr>
          <p:spPr>
            <a:xfrm>
              <a:off x="5955698" y="3637706"/>
              <a:ext cx="4778206" cy="24806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PARTNERSHIP OPPORTUNITIES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The Foundation seeks to engage in partnerships with like-minded organizations to fund its larger projects.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pic>
        <p:nvPicPr>
          <p:cNvPr id="29702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081880FA-1F7D-D5C1-3AF7-8974FDCB4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158875"/>
            <a:ext cx="14763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4">
            <a:extLst>
              <a:ext uri="{FF2B5EF4-FFF2-40B4-BE49-F238E27FC236}">
                <a16:creationId xmlns:a16="http://schemas.microsoft.com/office/drawing/2014/main" id="{663C0C5E-0CF7-41DD-DC00-8B4940917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538" y="-692150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AB8BF-437F-AE36-851A-F55E61CF7F16}"/>
              </a:ext>
            </a:extLst>
          </p:cNvPr>
          <p:cNvSpPr txBox="1"/>
          <p:nvPr/>
        </p:nvSpPr>
        <p:spPr>
          <a:xfrm>
            <a:off x="1966913" y="1125538"/>
            <a:ext cx="3240087" cy="900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5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ABOTA FOUNDATION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spc="100" dirty="0">
                <a:solidFill>
                  <a:srgbClr val="074162"/>
                </a:solidFill>
                <a:latin typeface="Trajan Pro" panose="02020502050506020301" pitchFamily="18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PARTNERSHIPS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EDD24-AE92-6A9F-A436-C704F914030B}"/>
              </a:ext>
            </a:extLst>
          </p:cNvPr>
          <p:cNvSpPr txBox="1"/>
          <p:nvPr/>
        </p:nvSpPr>
        <p:spPr>
          <a:xfrm>
            <a:off x="6994525" y="6278563"/>
            <a:ext cx="5148263" cy="782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Contact </a:t>
            </a:r>
            <a:r>
              <a:rPr lang="en-US" b="1" dirty="0" err="1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foundation@abota.org</a:t>
            </a:r>
            <a:r>
              <a:rPr lang="en-US" b="1" dirty="0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outerShdw blurRad="186986" dir="5400000" algn="t" rotWithShape="0">
                    <a:srgbClr val="074162">
                      <a:alpha val="32000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 learn more.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effectLst>
                <a:outerShdw blurRad="186986" dir="5400000" algn="t" rotWithShape="0">
                  <a:srgbClr val="074162">
                    <a:alpha val="32000"/>
                  </a:srgb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1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>
            <a:extLst>
              <a:ext uri="{FF2B5EF4-FFF2-40B4-BE49-F238E27FC236}">
                <a16:creationId xmlns:a16="http://schemas.microsoft.com/office/drawing/2014/main" id="{58085A64-29A4-6174-9EDE-E1C45B404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C3B6441-4C12-C429-2E33-5630430856F5}"/>
              </a:ext>
            </a:extLst>
          </p:cNvPr>
          <p:cNvGrpSpPr>
            <a:grpSpLocks/>
          </p:cNvGrpSpPr>
          <p:nvPr/>
        </p:nvGrpSpPr>
        <p:grpSpPr bwMode="auto">
          <a:xfrm>
            <a:off x="0" y="6400798"/>
            <a:ext cx="12192000" cy="701675"/>
            <a:chOff x="0" y="6400798"/>
            <a:chExt cx="12192000" cy="70126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7EA299-0BD3-A6ED-6A9E-7050DCDDDC05}"/>
                </a:ext>
              </a:extLst>
            </p:cNvPr>
            <p:cNvSpPr/>
            <p:nvPr/>
          </p:nvSpPr>
          <p:spPr>
            <a:xfrm>
              <a:off x="0" y="6400800"/>
              <a:ext cx="12192000" cy="456935"/>
            </a:xfrm>
            <a:prstGeom prst="rect">
              <a:avLst/>
            </a:prstGeom>
            <a:solidFill>
              <a:srgbClr val="073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33796" name="Picture 5">
              <a:extLst>
                <a:ext uri="{FF2B5EF4-FFF2-40B4-BE49-F238E27FC236}">
                  <a16:creationId xmlns:a16="http://schemas.microsoft.com/office/drawing/2014/main" id="{8D70D8D2-7A10-515D-D3C6-6EB662FD4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56" t="85294" r="11305" b="-192"/>
            <a:stretch>
              <a:fillRect/>
            </a:stretch>
          </p:blipFill>
          <p:spPr bwMode="auto">
            <a:xfrm>
              <a:off x="3371335" y="6400798"/>
              <a:ext cx="5449330" cy="701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F720203-5ED2-A4D1-0650-AB1515F726B5}"/>
                </a:ext>
              </a:extLst>
            </p:cNvPr>
            <p:cNvSpPr txBox="1"/>
            <p:nvPr/>
          </p:nvSpPr>
          <p:spPr>
            <a:xfrm>
              <a:off x="627688" y="6439705"/>
              <a:ext cx="10936624" cy="3487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bg1">
                      <a:alpha val="60312"/>
                    </a:schemeClr>
                  </a:solidFill>
                  <a:effectLst>
                    <a:outerShdw blurRad="186986" dir="5400000" algn="t" rotWithShape="0">
                      <a:srgbClr val="074162">
                        <a:alpha val="32000"/>
                      </a:srgbClr>
                    </a:outerShdw>
                  </a:effectLst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The contributions of time, talent, and resources are what enable the work to continue.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93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>
            <a:extLst>
              <a:ext uri="{FF2B5EF4-FFF2-40B4-BE49-F238E27FC236}">
                <a16:creationId xmlns:a16="http://schemas.microsoft.com/office/drawing/2014/main" id="{E34F0F0E-AACB-9980-8691-224BAA6F6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B6CEE-E200-2B59-E39D-67905FA61830}"/>
              </a:ext>
            </a:extLst>
          </p:cNvPr>
          <p:cNvSpPr/>
          <p:nvPr/>
        </p:nvSpPr>
        <p:spPr>
          <a:xfrm>
            <a:off x="0" y="0"/>
            <a:ext cx="1235075" cy="6858000"/>
          </a:xfrm>
          <a:prstGeom prst="rect">
            <a:avLst/>
          </a:prstGeom>
          <a:solidFill>
            <a:srgbClr val="6C4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123" name="Picture 13">
            <a:extLst>
              <a:ext uri="{FF2B5EF4-FFF2-40B4-BE49-F238E27FC236}">
                <a16:creationId xmlns:a16="http://schemas.microsoft.com/office/drawing/2014/main" id="{4BA4AA85-8720-41CA-E224-67523CEF2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6" t="84326" r="11305"/>
          <a:stretch>
            <a:fillRect/>
          </a:stretch>
        </p:blipFill>
        <p:spPr bwMode="auto">
          <a:xfrm rot="-5400000">
            <a:off x="3031331" y="3129757"/>
            <a:ext cx="544988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875974-6B61-80E0-8851-40A8BCC3E301}"/>
              </a:ext>
            </a:extLst>
          </p:cNvPr>
          <p:cNvSpPr/>
          <p:nvPr/>
        </p:nvSpPr>
        <p:spPr>
          <a:xfrm>
            <a:off x="0" y="790575"/>
            <a:ext cx="5449888" cy="5414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5687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grpSp>
        <p:nvGrpSpPr>
          <p:cNvPr id="5125" name="Group 1">
            <a:extLst>
              <a:ext uri="{FF2B5EF4-FFF2-40B4-BE49-F238E27FC236}">
                <a16:creationId xmlns:a16="http://schemas.microsoft.com/office/drawing/2014/main" id="{4DE2935E-826D-C833-3222-E9CE4E1C3EEB}"/>
              </a:ext>
            </a:extLst>
          </p:cNvPr>
          <p:cNvGrpSpPr>
            <a:grpSpLocks/>
          </p:cNvGrpSpPr>
          <p:nvPr/>
        </p:nvGrpSpPr>
        <p:grpSpPr bwMode="auto">
          <a:xfrm>
            <a:off x="449263" y="3082925"/>
            <a:ext cx="4476750" cy="2481263"/>
            <a:chOff x="5955698" y="3637706"/>
            <a:chExt cx="4477957" cy="248067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AF09DEC-AE9F-113C-1FC7-CD3801322C0D}"/>
                </a:ext>
              </a:extLst>
            </p:cNvPr>
            <p:cNvSpPr/>
            <p:nvPr/>
          </p:nvSpPr>
          <p:spPr>
            <a:xfrm>
              <a:off x="6033506" y="3696430"/>
              <a:ext cx="1924569" cy="469789"/>
            </a:xfrm>
            <a:prstGeom prst="rect">
              <a:avLst/>
            </a:prstGeom>
            <a:solidFill>
              <a:srgbClr val="6C4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D46D30-F445-42B8-0EF7-3B12C9F64058}"/>
                </a:ext>
              </a:extLst>
            </p:cNvPr>
            <p:cNvSpPr txBox="1"/>
            <p:nvPr/>
          </p:nvSpPr>
          <p:spPr>
            <a:xfrm>
              <a:off x="5955698" y="3637706"/>
              <a:ext cx="4477957" cy="24806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PROMOTE</a:t>
              </a:r>
              <a:endParaRPr lang="en-US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Promote public appreciation and respect for the civil justice system and its role in upholding societal values in democracy.</a:t>
              </a:r>
            </a:p>
          </p:txBody>
        </p:sp>
      </p:grpSp>
      <p:grpSp>
        <p:nvGrpSpPr>
          <p:cNvPr id="5126" name="Group 3">
            <a:extLst>
              <a:ext uri="{FF2B5EF4-FFF2-40B4-BE49-F238E27FC236}">
                <a16:creationId xmlns:a16="http://schemas.microsoft.com/office/drawing/2014/main" id="{9DCFD9C9-35A0-CE66-1C3D-AC89AE4A6090}"/>
              </a:ext>
            </a:extLst>
          </p:cNvPr>
          <p:cNvGrpSpPr>
            <a:grpSpLocks/>
          </p:cNvGrpSpPr>
          <p:nvPr/>
        </p:nvGrpSpPr>
        <p:grpSpPr bwMode="auto">
          <a:xfrm>
            <a:off x="493713" y="1481138"/>
            <a:ext cx="4432300" cy="831850"/>
            <a:chOff x="346935" y="1480518"/>
            <a:chExt cx="4433078" cy="8320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E3C331-14D5-BAE8-2661-E2E693CCB516}"/>
                </a:ext>
              </a:extLst>
            </p:cNvPr>
            <p:cNvSpPr txBox="1"/>
            <p:nvPr/>
          </p:nvSpPr>
          <p:spPr>
            <a:xfrm>
              <a:off x="1925187" y="1480518"/>
              <a:ext cx="2854826" cy="8320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spc="3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THE ABOTA FOUNDATION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b="1" spc="100" dirty="0">
                  <a:solidFill>
                    <a:srgbClr val="074162"/>
                  </a:solidFill>
                  <a:latin typeface="Trajan Pro" panose="02020502050506020301" pitchFamily="18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WHAT WE DO</a:t>
              </a:r>
            </a:p>
          </p:txBody>
        </p:sp>
        <p:pic>
          <p:nvPicPr>
            <p:cNvPr id="5128" name="Picture 10" descr="Background pattern&#10;&#10;Description automatically generated">
              <a:extLst>
                <a:ext uri="{FF2B5EF4-FFF2-40B4-BE49-F238E27FC236}">
                  <a16:creationId xmlns:a16="http://schemas.microsoft.com/office/drawing/2014/main" id="{77406F91-8BD0-DE0D-8E08-529A23D0B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935" y="1480519"/>
              <a:ext cx="1477752" cy="83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>
            <a:extLst>
              <a:ext uri="{FF2B5EF4-FFF2-40B4-BE49-F238E27FC236}">
                <a16:creationId xmlns:a16="http://schemas.microsoft.com/office/drawing/2014/main" id="{985A93BC-635B-1FA3-55BC-1404B24C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5DA6B6-2A82-31BC-892E-3DC94FC796E9}"/>
              </a:ext>
            </a:extLst>
          </p:cNvPr>
          <p:cNvSpPr/>
          <p:nvPr/>
        </p:nvSpPr>
        <p:spPr>
          <a:xfrm>
            <a:off x="0" y="0"/>
            <a:ext cx="1235075" cy="6858000"/>
          </a:xfrm>
          <a:prstGeom prst="rect">
            <a:avLst/>
          </a:prstGeom>
          <a:solidFill>
            <a:srgbClr val="E97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7" name="Picture 11">
            <a:extLst>
              <a:ext uri="{FF2B5EF4-FFF2-40B4-BE49-F238E27FC236}">
                <a16:creationId xmlns:a16="http://schemas.microsoft.com/office/drawing/2014/main" id="{285AF4F7-5A4B-C459-4C0E-3827C5B2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6" t="84326" r="11305"/>
          <a:stretch>
            <a:fillRect/>
          </a:stretch>
        </p:blipFill>
        <p:spPr bwMode="auto">
          <a:xfrm rot="-5400000">
            <a:off x="3024188" y="2870200"/>
            <a:ext cx="54498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BD67CD-F027-A4BD-DCF0-954BC88BC7A6}"/>
              </a:ext>
            </a:extLst>
          </p:cNvPr>
          <p:cNvSpPr/>
          <p:nvPr/>
        </p:nvSpPr>
        <p:spPr>
          <a:xfrm>
            <a:off x="0" y="790575"/>
            <a:ext cx="5449888" cy="5414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5687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grpSp>
        <p:nvGrpSpPr>
          <p:cNvPr id="6149" name="Group 1">
            <a:extLst>
              <a:ext uri="{FF2B5EF4-FFF2-40B4-BE49-F238E27FC236}">
                <a16:creationId xmlns:a16="http://schemas.microsoft.com/office/drawing/2014/main" id="{2492DBA6-F212-4B7C-CB7C-B4745D7B756F}"/>
              </a:ext>
            </a:extLst>
          </p:cNvPr>
          <p:cNvGrpSpPr>
            <a:grpSpLocks/>
          </p:cNvGrpSpPr>
          <p:nvPr/>
        </p:nvGrpSpPr>
        <p:grpSpPr bwMode="auto">
          <a:xfrm>
            <a:off x="449263" y="3082925"/>
            <a:ext cx="4616450" cy="2881313"/>
            <a:chOff x="5955698" y="3637706"/>
            <a:chExt cx="4617568" cy="28807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C360B0-5E30-2DA2-C4E0-0122837219F4}"/>
                </a:ext>
              </a:extLst>
            </p:cNvPr>
            <p:cNvSpPr/>
            <p:nvPr/>
          </p:nvSpPr>
          <p:spPr>
            <a:xfrm>
              <a:off x="6033504" y="3696433"/>
              <a:ext cx="1697449" cy="469815"/>
            </a:xfrm>
            <a:prstGeom prst="rect">
              <a:avLst/>
            </a:prstGeom>
            <a:solidFill>
              <a:srgbClr val="E975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FD8EAE-8CBA-C42F-60A0-7D6680143548}"/>
                </a:ext>
              </a:extLst>
            </p:cNvPr>
            <p:cNvSpPr txBox="1"/>
            <p:nvPr/>
          </p:nvSpPr>
          <p:spPr>
            <a:xfrm>
              <a:off x="5955698" y="3637706"/>
              <a:ext cx="4617568" cy="28807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ELEVATE</a:t>
              </a:r>
              <a:endParaRPr lang="en-US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Elevate the importance and understanding, among our country’s youth, of the Seventh Amendment to our democracy and civil justice system. 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6150" name="Group 3">
            <a:extLst>
              <a:ext uri="{FF2B5EF4-FFF2-40B4-BE49-F238E27FC236}">
                <a16:creationId xmlns:a16="http://schemas.microsoft.com/office/drawing/2014/main" id="{B9DD3D48-2820-55DC-784C-12866A979F91}"/>
              </a:ext>
            </a:extLst>
          </p:cNvPr>
          <p:cNvGrpSpPr>
            <a:grpSpLocks/>
          </p:cNvGrpSpPr>
          <p:nvPr/>
        </p:nvGrpSpPr>
        <p:grpSpPr bwMode="auto">
          <a:xfrm>
            <a:off x="493713" y="1481138"/>
            <a:ext cx="4432300" cy="831850"/>
            <a:chOff x="346935" y="1480518"/>
            <a:chExt cx="4433078" cy="8320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A8FC5A-0A82-E338-87D1-BCC9F2AB3051}"/>
                </a:ext>
              </a:extLst>
            </p:cNvPr>
            <p:cNvSpPr txBox="1"/>
            <p:nvPr/>
          </p:nvSpPr>
          <p:spPr>
            <a:xfrm>
              <a:off x="1925187" y="1480518"/>
              <a:ext cx="2854826" cy="8320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spc="3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THE ABOTA FOUNDATION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b="1" spc="100" dirty="0">
                  <a:solidFill>
                    <a:srgbClr val="074162"/>
                  </a:solidFill>
                  <a:latin typeface="Trajan Pro" panose="02020502050506020301" pitchFamily="18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WHAT WE DO</a:t>
              </a:r>
            </a:p>
          </p:txBody>
        </p:sp>
        <p:pic>
          <p:nvPicPr>
            <p:cNvPr id="6153" name="Picture 10" descr="Background pattern&#10;&#10;Description automatically generated">
              <a:extLst>
                <a:ext uri="{FF2B5EF4-FFF2-40B4-BE49-F238E27FC236}">
                  <a16:creationId xmlns:a16="http://schemas.microsoft.com/office/drawing/2014/main" id="{E2630493-87B0-DD58-773F-FB75E8F8D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935" y="1480519"/>
              <a:ext cx="1477752" cy="83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1" name="TextBox 4">
            <a:extLst>
              <a:ext uri="{FF2B5EF4-FFF2-40B4-BE49-F238E27FC236}">
                <a16:creationId xmlns:a16="http://schemas.microsoft.com/office/drawing/2014/main" id="{4A0CB12F-ED90-68DE-C188-F5F007417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538" y="-692150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>
            <a:extLst>
              <a:ext uri="{FF2B5EF4-FFF2-40B4-BE49-F238E27FC236}">
                <a16:creationId xmlns:a16="http://schemas.microsoft.com/office/drawing/2014/main" id="{5708D414-CF4F-0D62-B4BA-DDA2BD88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51089C-32BE-2919-89C7-6A9A558F03E0}"/>
              </a:ext>
            </a:extLst>
          </p:cNvPr>
          <p:cNvSpPr/>
          <p:nvPr/>
        </p:nvSpPr>
        <p:spPr>
          <a:xfrm>
            <a:off x="0" y="0"/>
            <a:ext cx="1235075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171" name="Picture 11">
            <a:extLst>
              <a:ext uri="{FF2B5EF4-FFF2-40B4-BE49-F238E27FC236}">
                <a16:creationId xmlns:a16="http://schemas.microsoft.com/office/drawing/2014/main" id="{AEF43957-9990-13BF-EF10-18D0EB6FF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6" t="84326" r="11305"/>
          <a:stretch>
            <a:fillRect/>
          </a:stretch>
        </p:blipFill>
        <p:spPr bwMode="auto">
          <a:xfrm rot="-5400000">
            <a:off x="3006725" y="3128963"/>
            <a:ext cx="54498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333E93-BC88-821F-2305-E516596617A2}"/>
              </a:ext>
            </a:extLst>
          </p:cNvPr>
          <p:cNvSpPr/>
          <p:nvPr/>
        </p:nvSpPr>
        <p:spPr>
          <a:xfrm>
            <a:off x="0" y="790575"/>
            <a:ext cx="5449888" cy="5414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5687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grpSp>
        <p:nvGrpSpPr>
          <p:cNvPr id="7173" name="Group 1">
            <a:extLst>
              <a:ext uri="{FF2B5EF4-FFF2-40B4-BE49-F238E27FC236}">
                <a16:creationId xmlns:a16="http://schemas.microsoft.com/office/drawing/2014/main" id="{1CEEC372-D9DD-C4BA-3A3D-22284111189F}"/>
              </a:ext>
            </a:extLst>
          </p:cNvPr>
          <p:cNvGrpSpPr>
            <a:grpSpLocks/>
          </p:cNvGrpSpPr>
          <p:nvPr/>
        </p:nvGrpSpPr>
        <p:grpSpPr bwMode="auto">
          <a:xfrm>
            <a:off x="449263" y="3082925"/>
            <a:ext cx="4765675" cy="3281363"/>
            <a:chOff x="5955697" y="3637706"/>
            <a:chExt cx="4765849" cy="328089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BB6769-1B00-0788-62BC-355C2080291E}"/>
                </a:ext>
              </a:extLst>
            </p:cNvPr>
            <p:cNvSpPr/>
            <p:nvPr/>
          </p:nvSpPr>
          <p:spPr>
            <a:xfrm>
              <a:off x="6033487" y="3696436"/>
              <a:ext cx="3068750" cy="46983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E68B08-E9AB-28B3-E610-4479ECBF59EC}"/>
                </a:ext>
              </a:extLst>
            </p:cNvPr>
            <p:cNvSpPr txBox="1"/>
            <p:nvPr/>
          </p:nvSpPr>
          <p:spPr>
            <a:xfrm>
              <a:off x="5955697" y="3637706"/>
              <a:ext cx="4765849" cy="32808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EQUIP &amp; INSPIRE</a:t>
              </a:r>
              <a:endParaRPr lang="en-US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Equip and inspire lawyers and law students to serve as ethical, civil, and skilled advocates for the Seventh Amendment and our civil justice system.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7174" name="Group 3">
            <a:extLst>
              <a:ext uri="{FF2B5EF4-FFF2-40B4-BE49-F238E27FC236}">
                <a16:creationId xmlns:a16="http://schemas.microsoft.com/office/drawing/2014/main" id="{C88FAAFE-990B-9BB3-B816-97F7066AFB87}"/>
              </a:ext>
            </a:extLst>
          </p:cNvPr>
          <p:cNvGrpSpPr>
            <a:grpSpLocks/>
          </p:cNvGrpSpPr>
          <p:nvPr/>
        </p:nvGrpSpPr>
        <p:grpSpPr bwMode="auto">
          <a:xfrm>
            <a:off x="493713" y="1481138"/>
            <a:ext cx="4432300" cy="831850"/>
            <a:chOff x="346935" y="1480518"/>
            <a:chExt cx="4433078" cy="8320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99CDA9-223F-520A-C36D-79AD50C5CD78}"/>
                </a:ext>
              </a:extLst>
            </p:cNvPr>
            <p:cNvSpPr txBox="1"/>
            <p:nvPr/>
          </p:nvSpPr>
          <p:spPr>
            <a:xfrm>
              <a:off x="1925187" y="1480518"/>
              <a:ext cx="2854826" cy="8320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spc="3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THE ABOTA FOUNDATION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b="1" spc="100" dirty="0">
                  <a:solidFill>
                    <a:srgbClr val="074162"/>
                  </a:solidFill>
                  <a:latin typeface="Trajan Pro" panose="02020502050506020301" pitchFamily="18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WHAT WE DO</a:t>
              </a:r>
            </a:p>
          </p:txBody>
        </p:sp>
        <p:pic>
          <p:nvPicPr>
            <p:cNvPr id="7176" name="Picture 10" descr="Background pattern&#10;&#10;Description automatically generated">
              <a:extLst>
                <a:ext uri="{FF2B5EF4-FFF2-40B4-BE49-F238E27FC236}">
                  <a16:creationId xmlns:a16="http://schemas.microsoft.com/office/drawing/2014/main" id="{E11FCDBF-8114-1748-EA43-BE56791B8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935" y="1480519"/>
              <a:ext cx="1477752" cy="83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ideo-v4" descr="Video-v4">
            <a:hlinkClick r:id="" action="ppaction://media"/>
            <a:extLst>
              <a:ext uri="{FF2B5EF4-FFF2-40B4-BE49-F238E27FC236}">
                <a16:creationId xmlns:a16="http://schemas.microsoft.com/office/drawing/2014/main" id="{DEC562E8-BF0B-2948-1268-8DFFB40204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" y="3175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47D74-5ECE-47EB-FD0C-7B2619909E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700" y="3175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>
            <a:extLst>
              <a:ext uri="{FF2B5EF4-FFF2-40B4-BE49-F238E27FC236}">
                <a16:creationId xmlns:a16="http://schemas.microsoft.com/office/drawing/2014/main" id="{21DDBB87-53FB-EB0A-8E74-49DEFBB5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>
            <a:extLst>
              <a:ext uri="{FF2B5EF4-FFF2-40B4-BE49-F238E27FC236}">
                <a16:creationId xmlns:a16="http://schemas.microsoft.com/office/drawing/2014/main" id="{0AC722ED-60D5-DD3B-C278-C0B777C63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>
            <a:extLst>
              <a:ext uri="{FF2B5EF4-FFF2-40B4-BE49-F238E27FC236}">
                <a16:creationId xmlns:a16="http://schemas.microsoft.com/office/drawing/2014/main" id="{FAEC1A88-024E-68EF-E2D8-4A7F9F171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0"/>
          <a:stretch>
            <a:fillRect/>
          </a:stretch>
        </p:blipFill>
        <p:spPr bwMode="auto">
          <a:xfrm>
            <a:off x="0" y="0"/>
            <a:ext cx="843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9">
            <a:extLst>
              <a:ext uri="{FF2B5EF4-FFF2-40B4-BE49-F238E27FC236}">
                <a16:creationId xmlns:a16="http://schemas.microsoft.com/office/drawing/2014/main" id="{041AC3C2-A107-3EF3-11D6-4BDF757C2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6" t="84326" r="11305"/>
          <a:stretch>
            <a:fillRect/>
          </a:stretch>
        </p:blipFill>
        <p:spPr bwMode="auto">
          <a:xfrm rot="5400000">
            <a:off x="2162175" y="4476750"/>
            <a:ext cx="54498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0ECDFB-5C89-6EBF-2CB7-262C2F4DB22E}"/>
              </a:ext>
            </a:extLst>
          </p:cNvPr>
          <p:cNvSpPr/>
          <p:nvPr/>
        </p:nvSpPr>
        <p:spPr>
          <a:xfrm>
            <a:off x="5213350" y="360363"/>
            <a:ext cx="915988" cy="64976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732211-72E1-E3DA-146A-9E559FEA819C}"/>
              </a:ext>
            </a:extLst>
          </p:cNvPr>
          <p:cNvSpPr/>
          <p:nvPr/>
        </p:nvSpPr>
        <p:spPr>
          <a:xfrm>
            <a:off x="1792288" y="360363"/>
            <a:ext cx="3709987" cy="21066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5687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D3FC27-24C1-833E-562E-7C0BDBDB29CD}"/>
              </a:ext>
            </a:extLst>
          </p:cNvPr>
          <p:cNvSpPr/>
          <p:nvPr/>
        </p:nvSpPr>
        <p:spPr>
          <a:xfrm>
            <a:off x="5362575" y="0"/>
            <a:ext cx="68294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grpSp>
        <p:nvGrpSpPr>
          <p:cNvPr id="10246" name="Group 1">
            <a:extLst>
              <a:ext uri="{FF2B5EF4-FFF2-40B4-BE49-F238E27FC236}">
                <a16:creationId xmlns:a16="http://schemas.microsoft.com/office/drawing/2014/main" id="{C75BF298-92CD-D6A6-BAC1-17D3169AFBEE}"/>
              </a:ext>
            </a:extLst>
          </p:cNvPr>
          <p:cNvGrpSpPr>
            <a:grpSpLocks/>
          </p:cNvGrpSpPr>
          <p:nvPr/>
        </p:nvGrpSpPr>
        <p:grpSpPr bwMode="auto">
          <a:xfrm>
            <a:off x="6175375" y="1157289"/>
            <a:ext cx="5343525" cy="4081117"/>
            <a:chOff x="5955697" y="3637706"/>
            <a:chExt cx="4765849" cy="40807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4D3AA8-170F-E065-32DD-F8E40227A700}"/>
                </a:ext>
              </a:extLst>
            </p:cNvPr>
            <p:cNvSpPr/>
            <p:nvPr/>
          </p:nvSpPr>
          <p:spPr>
            <a:xfrm>
              <a:off x="6033571" y="3696438"/>
              <a:ext cx="4125872" cy="4698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A097BA-38F7-85FD-0DD6-9D952D5D6123}"/>
                </a:ext>
              </a:extLst>
            </p:cNvPr>
            <p:cNvSpPr txBox="1"/>
            <p:nvPr/>
          </p:nvSpPr>
          <p:spPr>
            <a:xfrm>
              <a:off x="5955697" y="3637706"/>
              <a:ext cx="4765849" cy="40807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EDUCATION FOR STUDENTS</a:t>
              </a:r>
              <a:endParaRPr lang="en-US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AT BAT (ABOTA Teaches: Balance, Advocacy &amp; Tolerance) </a:t>
              </a: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– Formerly the Civics Education Literacy Program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James Otis Lecture Series (JOL)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7416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High School Civility Matters </a:t>
              </a: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B34F66-47B5-0D7F-1D99-0199674D05B8}"/>
              </a:ext>
            </a:extLst>
          </p:cNvPr>
          <p:cNvSpPr txBox="1"/>
          <p:nvPr/>
        </p:nvSpPr>
        <p:spPr>
          <a:xfrm>
            <a:off x="2916238" y="741363"/>
            <a:ext cx="2854325" cy="1357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</a:t>
            </a:r>
            <a:r>
              <a:rPr lang="en-US" sz="1400" spc="300" baseline="300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</a:t>
            </a:r>
            <a:r>
              <a:rPr lang="en-US" sz="1400" spc="300" dirty="0">
                <a:solidFill>
                  <a:srgbClr val="07416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BASE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 b="1" spc="100" dirty="0">
              <a:solidFill>
                <a:srgbClr val="074162"/>
              </a:solidFill>
              <a:latin typeface="Trajan Pro" panose="02020502050506020301" pitchFamily="18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spc="100" dirty="0">
                <a:solidFill>
                  <a:srgbClr val="074162"/>
                </a:solidFill>
                <a:latin typeface="Trajan Pro" panose="02020502050506020301" pitchFamily="18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CIVICS EDUCATION</a:t>
            </a:r>
          </a:p>
        </p:txBody>
      </p:sp>
      <p:pic>
        <p:nvPicPr>
          <p:cNvPr id="10248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2F870787-1727-6E04-5E8E-FDE977398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5984875"/>
            <a:ext cx="1162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Box 18">
            <a:extLst>
              <a:ext uri="{FF2B5EF4-FFF2-40B4-BE49-F238E27FC236}">
                <a16:creationId xmlns:a16="http://schemas.microsoft.com/office/drawing/2014/main" id="{9EFB0985-D854-11B4-9B5B-F64611317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813" y="6024563"/>
            <a:ext cx="38004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1400">
                <a:solidFill>
                  <a:srgbClr val="07416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Contact </a:t>
            </a:r>
            <a:r>
              <a:rPr lang="en-US" altLang="en-US" sz="1400" b="1">
                <a:solidFill>
                  <a:srgbClr val="074162"/>
                </a:solidFill>
                <a:latin typeface="Open Sans Semibold" panose="020B0606030504020204" pitchFamily="34" charset="0"/>
                <a:cs typeface="Open Sans Semibold" panose="020B0606030504020204" pitchFamily="34" charset="0"/>
              </a:rPr>
              <a:t>foundation@abota.org </a:t>
            </a:r>
            <a:r>
              <a:rPr lang="en-US" altLang="en-US" sz="1400">
                <a:solidFill>
                  <a:srgbClr val="07416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to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1400">
                <a:solidFill>
                  <a:srgbClr val="07416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learn more or schedule a program.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BEA2677-5EA6-954A-D07F-8A2CEE377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72" y="1373154"/>
            <a:ext cx="723412" cy="518077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4295</TotalTime>
  <Words>961</Words>
  <Application>Microsoft Office PowerPoint</Application>
  <PresentationFormat>Widescreen</PresentationFormat>
  <Paragraphs>238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</vt:lpstr>
      <vt:lpstr>Open Sans</vt:lpstr>
      <vt:lpstr>Trajan Pro</vt:lpstr>
      <vt:lpstr>Calibri Light</vt:lpstr>
      <vt:lpstr>Open Sans Light</vt:lpstr>
      <vt:lpstr>Open Sans Semibold</vt:lpstr>
      <vt:lpstr>Arial</vt:lpstr>
      <vt:lpstr>Open Sans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Walker</dc:creator>
  <cp:lastModifiedBy>Sean Hanko</cp:lastModifiedBy>
  <cp:revision>132</cp:revision>
  <dcterms:created xsi:type="dcterms:W3CDTF">2023-01-23T18:22:17Z</dcterms:created>
  <dcterms:modified xsi:type="dcterms:W3CDTF">2023-06-30T22:20:45Z</dcterms:modified>
</cp:coreProperties>
</file>